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8" r:id="rId2"/>
    <p:sldId id="259" r:id="rId3"/>
    <p:sldId id="260" r:id="rId4"/>
    <p:sldId id="261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717A4-7C2A-4A14-8EDA-3D463AF39AE4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275FDE-090B-419B-9D39-654B11447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693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275FDE-090B-419B-9D39-654B114476E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824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275FDE-090B-419B-9D39-654B114476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205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275FDE-090B-419B-9D39-654B114476E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52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275FDE-090B-419B-9D39-654B114476E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60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275FDE-090B-419B-9D39-654B114476E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522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ABEF9-8D11-4F63-889C-B185E922CC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F94265-A72B-46C5-9E5A-ACD6751954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9E3B4E-867E-431E-85C5-2575D5E36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1188-2F58-4EAC-B9ED-8347664FF218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24159C-682B-4E91-8557-4DCFD57DC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45D12-2F9D-4B3E-9100-9435E3D03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9D77-8B23-4358-AE7B-5BC07FA61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12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0C9A8-9FA0-479E-AAA3-A6B2FBC49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9AFA4C-6F7F-48DA-8D04-8138441701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E0D789-11D7-44AA-B2F1-5CCC9D6E2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1188-2F58-4EAC-B9ED-8347664FF218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D44DFB-47D8-4BE4-A6AD-B66A33EF8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5A9D2-AC85-4029-A29D-853EF345C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9D77-8B23-4358-AE7B-5BC07FA61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43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8668DC-E610-4490-805B-8A5B337E0D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FFC22C-2D0A-4108-84FA-ED7EDA7AA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8A9BCD-E271-4E2D-84C8-B5EFBCE05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1188-2F58-4EAC-B9ED-8347664FF218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D60B0A-6CD7-4419-8617-78D9EBFD4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472A21-3CDB-4F50-AEEB-09B4EF909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9D77-8B23-4358-AE7B-5BC07FA61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66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51FA5-43C4-48F4-98C6-6D3A3964A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ACEDA-FE38-4FBE-8808-F41A9664A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CAFF7-B364-4237-9C23-D9DC1BA47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1188-2F58-4EAC-B9ED-8347664FF218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4C3BC-F4ED-4070-8F63-1F4748072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8EBB3-1739-4490-8ADE-E1850DF15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9D77-8B23-4358-AE7B-5BC07FA61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02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C9DE9-4D47-45BE-AC6B-6D3CD2978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2D6A94-7E81-45E0-BA9A-7E65438D39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0B6906-D79D-4D47-9F3D-B42F024A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1188-2F58-4EAC-B9ED-8347664FF218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5F2DF-6E87-4802-A463-4F7651370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956B7-5A7A-44D0-A208-191AE97F3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9D77-8B23-4358-AE7B-5BC07FA61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644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DCFB9-6CD1-423A-86C4-1B365CC48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A3F4F-9423-42C5-B9D4-AE1BF519B4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4AB92E-DA44-4C6E-B6E0-CE4BDB17CA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A32925-592E-4814-99B0-F7389DF4B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1188-2F58-4EAC-B9ED-8347664FF218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9AFFC1-CAB4-4209-9444-03BC58500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4ACCE-5202-4AEA-8212-307757C71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9D77-8B23-4358-AE7B-5BC07FA61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929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57CEF-3969-4B06-96F1-6BD20FFDB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19B885-A0A4-4BCA-8C42-082808BD8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EEF7E8-F95E-4F56-AD8F-F4F07450D7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EF8A34-6181-4BAF-B404-B84D4F149E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2FC80F-C724-44FC-B74C-375A04295D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8A2B9E-A48C-49C4-BE30-F383C784C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1188-2F58-4EAC-B9ED-8347664FF218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75E8AF-7476-427C-9787-D72A26641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64F120-4098-46BF-9D25-56EE7082A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9D77-8B23-4358-AE7B-5BC07FA61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26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14118-9CE4-4796-A8B2-7F997D50B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DC3B8C-4EB9-4C9F-B3F3-F98020C1A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1188-2F58-4EAC-B9ED-8347664FF218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63C76E-9D45-4AD9-A22B-71C2B1707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F153B2-F0A3-4F89-A828-89E2D4CE6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9D77-8B23-4358-AE7B-5BC07FA61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509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DB53CE-8692-41AC-9859-FE2D10168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1188-2F58-4EAC-B9ED-8347664FF218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42D3DD-26C5-4169-9428-A2D4A793B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F988A3-E84D-47E1-984B-39E57B06F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9D77-8B23-4358-AE7B-5BC07FA61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326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E4D9D-2F1E-4ADB-9F80-80DEA07C7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24F4D-6F7E-4B63-8AC2-E20D17880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998736-9C1D-4E86-8959-1C63F1535E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10533D-2E06-4CE7-883C-8278D3BC3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1188-2F58-4EAC-B9ED-8347664FF218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2BDBA6-9C7E-4964-8048-D97917403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C020F7-6353-450A-8BB0-987F21FE7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9D77-8B23-4358-AE7B-5BC07FA61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432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FE3DA-C7A0-4ED6-8FB4-D6A9C5855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898A48-3C9F-4665-8527-12FF9004E3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BEFD2E-2405-40F6-89A8-8911DD779B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592B31-AF1F-48CC-8608-06691F2EF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1188-2F58-4EAC-B9ED-8347664FF218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827416-F8B0-4D97-9010-98C20EA7F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9B3BBE-CABB-446D-8624-ED8215E14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9D77-8B23-4358-AE7B-5BC07FA61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476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8E5BD3-E60F-4B80-AED2-3B9025CCD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B03FD7-CEC1-4038-8246-E09DBC9339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7BE77A-5488-4FA0-B188-23A0951764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D1188-2F58-4EAC-B9ED-8347664FF218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5BD40-114F-4CCE-8A07-52159E070E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3300C8-6FCC-405E-9561-C5A0B53751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A9D77-8B23-4358-AE7B-5BC07FA61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810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3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jpeg"/><Relationship Id="rId17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18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9E74E0-3DCF-40CB-8B6C-B5EFB1B1E678}"/>
              </a:ext>
            </a:extLst>
          </p:cNvPr>
          <p:cNvSpPr/>
          <p:nvPr/>
        </p:nvSpPr>
        <p:spPr>
          <a:xfrm>
            <a:off x="526773" y="356965"/>
            <a:ext cx="11018520" cy="72654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pperplate Gothic Bold" panose="020E0705020206020404" pitchFamily="34" charset="0"/>
                <a:ea typeface="+mj-ea"/>
                <a:cs typeface="+mj-cs"/>
              </a:rPr>
              <a:t>SPELLMAN HARDWOODS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5D84E3-46A2-4833-A5BA-D90CC6531F9C}"/>
              </a:ext>
            </a:extLst>
          </p:cNvPr>
          <p:cNvSpPr txBox="1"/>
          <p:nvPr/>
        </p:nvSpPr>
        <p:spPr>
          <a:xfrm>
            <a:off x="572492" y="2013508"/>
            <a:ext cx="2254683" cy="411917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i="1" dirty="0" err="1">
                <a:latin typeface="Copperplate Gothic Bold" panose="020E0705020206020404" pitchFamily="34" charset="0"/>
              </a:rPr>
              <a:t>Vadara</a:t>
            </a:r>
            <a:r>
              <a:rPr lang="en-US" sz="1400" b="1" i="1" dirty="0">
                <a:latin typeface="Copperplate Gothic Bold" panose="020E0705020206020404" pitchFamily="34" charset="0"/>
              </a:rPr>
              <a:t> Quartz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i="1" dirty="0" err="1">
                <a:latin typeface="Copperplate Gothic Bold" panose="020E0705020206020404" pitchFamily="34" charset="0"/>
              </a:rPr>
              <a:t>Sapienstone</a:t>
            </a:r>
            <a:r>
              <a:rPr lang="en-US" sz="1400" b="1" i="1" dirty="0">
                <a:latin typeface="Copperplate Gothic Bold" panose="020E0705020206020404" pitchFamily="34" charset="0"/>
              </a:rPr>
              <a:t> “Porcelain”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i="1" dirty="0" err="1">
                <a:latin typeface="Copperplate Gothic Bold" panose="020E0705020206020404" pitchFamily="34" charset="0"/>
              </a:rPr>
              <a:t>Avonite</a:t>
            </a:r>
            <a:r>
              <a:rPr lang="en-US" sz="1400" b="1" i="1" dirty="0">
                <a:latin typeface="Copperplate Gothic Bold" panose="020E0705020206020404" pitchFamily="34" charset="0"/>
              </a:rPr>
              <a:t> Solid Surface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i="1" dirty="0">
                <a:latin typeface="Copperplate Gothic Bold" panose="020E0705020206020404" pitchFamily="34" charset="0"/>
              </a:rPr>
              <a:t>Livingstone Solid surface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i="1" dirty="0">
                <a:latin typeface="Copperplate Gothic Bold" panose="020E0705020206020404" pitchFamily="34" charset="0"/>
              </a:rPr>
              <a:t>Sinks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i="1" dirty="0">
                <a:latin typeface="Copperplate Gothic Bold" panose="020E0705020206020404" pitchFamily="34" charset="0"/>
              </a:rPr>
              <a:t>Hardwood lumber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i="1" dirty="0">
                <a:latin typeface="Copperplate Gothic Bold" panose="020E0705020206020404" pitchFamily="34" charset="0"/>
              </a:rPr>
              <a:t>Plywood (all types)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i="1" dirty="0">
                <a:latin typeface="Copperplate Gothic Bold" panose="020E0705020206020404" pitchFamily="34" charset="0"/>
              </a:rPr>
              <a:t>Softwood lumber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i="1" dirty="0">
                <a:latin typeface="Copperplate Gothic Bold" panose="020E0705020206020404" pitchFamily="34" charset="0"/>
              </a:rPr>
              <a:t>Sugar pine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i="1" dirty="0" err="1">
                <a:latin typeface="Copperplate Gothic Bold" panose="020E0705020206020404" pitchFamily="34" charset="0"/>
              </a:rPr>
              <a:t>vgfir</a:t>
            </a:r>
            <a:endParaRPr lang="en-US" sz="1400" b="1" i="1" dirty="0">
              <a:latin typeface="Copperplate Gothic Bold" panose="020E0705020206020404" pitchFamily="34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i="1" dirty="0">
                <a:latin typeface="Copperplate Gothic Bold" panose="020E0705020206020404" pitchFamily="34" charset="0"/>
              </a:rPr>
              <a:t>Particle board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i="1" dirty="0">
                <a:latin typeface="Copperplate Gothic Bold" panose="020E0705020206020404" pitchFamily="34" charset="0"/>
              </a:rPr>
              <a:t>Medium Density Fiberboard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i="1" dirty="0">
                <a:latin typeface="Copperplate Gothic Bold" panose="020E0705020206020404" pitchFamily="34" charset="0"/>
              </a:rPr>
              <a:t>Melamine “</a:t>
            </a:r>
            <a:r>
              <a:rPr lang="en-US" sz="1400" b="1" i="1" dirty="0" err="1">
                <a:latin typeface="Copperplate Gothic Bold" panose="020E0705020206020404" pitchFamily="34" charset="0"/>
              </a:rPr>
              <a:t>Coldroll</a:t>
            </a:r>
            <a:r>
              <a:rPr lang="en-US" sz="1400" b="1" i="1" dirty="0">
                <a:latin typeface="Copperplate Gothic Bold" panose="020E0705020206020404" pitchFamily="34" charset="0"/>
              </a:rPr>
              <a:t>”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i="1" dirty="0" err="1">
                <a:latin typeface="Copperplate Gothic Bold" panose="020E0705020206020404" pitchFamily="34" charset="0"/>
              </a:rPr>
              <a:t>Panolam</a:t>
            </a:r>
            <a:endParaRPr lang="en-US" sz="1400" b="1" i="1" dirty="0">
              <a:latin typeface="Copperplate Gothic Bold" panose="020E0705020206020404" pitchFamily="34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i="1" dirty="0" err="1">
                <a:latin typeface="Copperplate Gothic Bold" panose="020E0705020206020404" pitchFamily="34" charset="0"/>
              </a:rPr>
              <a:t>Uniboard</a:t>
            </a:r>
            <a:endParaRPr lang="en-US" sz="1400" b="1" i="1" dirty="0">
              <a:latin typeface="Copperplate Gothic Bold" panose="020E0705020206020404" pitchFamily="34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i="1" dirty="0" err="1">
                <a:latin typeface="Copperplate Gothic Bold" panose="020E0705020206020404" pitchFamily="34" charset="0"/>
              </a:rPr>
              <a:t>Mirlux</a:t>
            </a:r>
            <a:endParaRPr lang="en-US" sz="1400" b="1" i="1" dirty="0">
              <a:latin typeface="Copperplate Gothic Bold" panose="020E0705020206020404" pitchFamily="34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i="1" dirty="0" err="1">
                <a:latin typeface="Copperplate Gothic Bold" panose="020E0705020206020404" pitchFamily="34" charset="0"/>
              </a:rPr>
              <a:t>Nevamar</a:t>
            </a:r>
            <a:r>
              <a:rPr lang="en-US" sz="1400" b="1" i="1" dirty="0">
                <a:latin typeface="Copperplate Gothic Bold" panose="020E0705020206020404" pitchFamily="34" charset="0"/>
              </a:rPr>
              <a:t> HPL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i="1" dirty="0" err="1">
                <a:latin typeface="Copperplate Gothic Bold" panose="020E0705020206020404" pitchFamily="34" charset="0"/>
              </a:rPr>
              <a:t>Pionite</a:t>
            </a:r>
            <a:r>
              <a:rPr lang="en-US" sz="1400" b="1" i="1" dirty="0">
                <a:latin typeface="Copperplate Gothic Bold" panose="020E0705020206020404" pitchFamily="34" charset="0"/>
              </a:rPr>
              <a:t> HPL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i="1" dirty="0">
                <a:latin typeface="Copperplate Gothic Bold" panose="020E0705020206020404" pitchFamily="34" charset="0"/>
              </a:rPr>
              <a:t>Flexible Veneer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i="1" dirty="0">
                <a:latin typeface="Copperplate Gothic Bold" panose="020E0705020206020404" pitchFamily="34" charset="0"/>
              </a:rPr>
              <a:t>Laminated HPL Panels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i="1" dirty="0" err="1">
                <a:latin typeface="Copperplate Gothic Bold" panose="020E0705020206020404" pitchFamily="34" charset="0"/>
              </a:rPr>
              <a:t>Chemetal</a:t>
            </a:r>
            <a:endParaRPr lang="en-US" sz="1400" b="1" i="1" dirty="0">
              <a:latin typeface="Copperplate Gothic Bold" panose="020E0705020206020404" pitchFamily="34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i="1" dirty="0">
                <a:latin typeface="Copperplate Gothic Bold" panose="020E0705020206020404" pitchFamily="34" charset="0"/>
              </a:rPr>
              <a:t>Wood &amp; PVC Banding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000" dirty="0"/>
          </a:p>
        </p:txBody>
      </p:sp>
      <p:pic>
        <p:nvPicPr>
          <p:cNvPr id="1026" name="Picture 2" descr="Spellman Hardwoods (@spellmanhardwds) | Twitter">
            <a:extLst>
              <a:ext uri="{FF2B5EF4-FFF2-40B4-BE49-F238E27FC236}">
                <a16:creationId xmlns:a16="http://schemas.microsoft.com/office/drawing/2014/main" id="{605923E4-E336-4569-AB6A-300D334726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6240" y="41358"/>
            <a:ext cx="1161759" cy="923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22D908F-9298-4EA4-AF1E-8694EFCFFA13}"/>
              </a:ext>
            </a:extLst>
          </p:cNvPr>
          <p:cNvSpPr txBox="1"/>
          <p:nvPr/>
        </p:nvSpPr>
        <p:spPr>
          <a:xfrm>
            <a:off x="646707" y="989310"/>
            <a:ext cx="47080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Serving Arizona with  All of Your Lumber, Plywood &amp; Countertop Needs.</a:t>
            </a:r>
          </a:p>
        </p:txBody>
      </p:sp>
      <p:pic>
        <p:nvPicPr>
          <p:cNvPr id="1032" name="Picture 8" descr="Lumber &amp; Plywood Distributor | Spellman Hardwoods">
            <a:extLst>
              <a:ext uri="{FF2B5EF4-FFF2-40B4-BE49-F238E27FC236}">
                <a16:creationId xmlns:a16="http://schemas.microsoft.com/office/drawing/2014/main" id="{24012B67-88C8-435A-8BA0-2017BEE0B3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5181" y="1963228"/>
            <a:ext cx="6310112" cy="2215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446EAD5C-E518-4CBE-9EC9-FC589DF2071B}"/>
              </a:ext>
            </a:extLst>
          </p:cNvPr>
          <p:cNvSpPr txBox="1"/>
          <p:nvPr/>
        </p:nvSpPr>
        <p:spPr>
          <a:xfrm>
            <a:off x="5235181" y="4286568"/>
            <a:ext cx="618193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ahoma" panose="020B0604030504040204" pitchFamily="34" charset="0"/>
              </a:rPr>
              <a:t>Spellman Hardwoods is a hardwood lumber and plywood distributor with three warehouses in Arizona that serve the southwestern United States. We stock a full line of domestic and imported hardwood lumber and plywood as well as softwood, melamine, particle board, and medium-density fiberboard.</a:t>
            </a:r>
            <a:br>
              <a:rPr lang="en-US" sz="1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sz="10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EC3E273-48A7-4FA9-9058-0D2FE3B60DE1}"/>
              </a:ext>
            </a:extLst>
          </p:cNvPr>
          <p:cNvSpPr txBox="1"/>
          <p:nvPr/>
        </p:nvSpPr>
        <p:spPr>
          <a:xfrm>
            <a:off x="5210465" y="4932870"/>
            <a:ext cx="609460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ahoma" panose="020B0604030504040204" pitchFamily="34" charset="0"/>
              </a:rPr>
              <a:t>Spellman Hardwoods is a third-generation family business founded in 1963. We have grown from one small warehouse serving the metropolitan Phoenix area to a full-service lumber and plywood distribution company. We have two warehouses in Phoenix and one in Flagstaff and receive shipments daily from a variety of suppliers. We are proud to carry the largest inventory of lumber and plywood in the state of Arizona.</a:t>
            </a:r>
            <a:endParaRPr lang="en-US" sz="10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86A5A9A-DDE6-4487-8E31-ADC56CEE20BA}"/>
              </a:ext>
            </a:extLst>
          </p:cNvPr>
          <p:cNvSpPr txBox="1"/>
          <p:nvPr/>
        </p:nvSpPr>
        <p:spPr>
          <a:xfrm>
            <a:off x="572492" y="1367002"/>
            <a:ext cx="2746753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ahoma" panose="020B0604030504040204" pitchFamily="34" charset="0"/>
              </a:rPr>
              <a:t>Spellman Hardwoods has recently added a Decorative Surfaces Division to our ever-expanding product line. We are now offering,</a:t>
            </a:r>
            <a:endParaRPr lang="en-US" sz="10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39A163F-BC24-4FC4-A3C3-87BDA7AECA3D}"/>
              </a:ext>
            </a:extLst>
          </p:cNvPr>
          <p:cNvSpPr txBox="1"/>
          <p:nvPr/>
        </p:nvSpPr>
        <p:spPr>
          <a:xfrm>
            <a:off x="2436193" y="3013128"/>
            <a:ext cx="262112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Call for more information</a:t>
            </a:r>
          </a:p>
          <a:p>
            <a:pPr algn="ctr"/>
            <a:endParaRPr lang="en-US" sz="1100" i="1" dirty="0"/>
          </a:p>
          <a:p>
            <a:pPr algn="ctr"/>
            <a:endParaRPr lang="en-US" sz="1100" i="1" dirty="0"/>
          </a:p>
          <a:p>
            <a:pPr algn="ctr"/>
            <a:r>
              <a:rPr lang="en-US" sz="2000" dirty="0"/>
              <a:t>1-800-624-5401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19D3BC1-CC70-4A03-B7E3-9962B2627F42}"/>
              </a:ext>
            </a:extLst>
          </p:cNvPr>
          <p:cNvSpPr txBox="1"/>
          <p:nvPr/>
        </p:nvSpPr>
        <p:spPr>
          <a:xfrm>
            <a:off x="2654772" y="4109567"/>
            <a:ext cx="2752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SPELLMAN LOCATIONS</a:t>
            </a:r>
          </a:p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CFEC44D-1387-4D22-952C-648115D4B283}"/>
              </a:ext>
            </a:extLst>
          </p:cNvPr>
          <p:cNvSpPr txBox="1"/>
          <p:nvPr/>
        </p:nvSpPr>
        <p:spPr>
          <a:xfrm>
            <a:off x="2421734" y="4655871"/>
            <a:ext cx="15607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2332 North </a:t>
            </a:r>
            <a:r>
              <a:rPr lang="en-US" sz="1000" dirty="0" err="1"/>
              <a:t>Wallgreens</a:t>
            </a:r>
            <a:r>
              <a:rPr lang="en-US" sz="1000" dirty="0"/>
              <a:t> Street Flagstaff, AZ 86004</a:t>
            </a:r>
          </a:p>
          <a:p>
            <a:r>
              <a:rPr lang="en-US" sz="1000" dirty="0"/>
              <a:t>520-527-9118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D690C9A-7203-40C6-BC33-03E5E0D898CE}"/>
              </a:ext>
            </a:extLst>
          </p:cNvPr>
          <p:cNvSpPr txBox="1"/>
          <p:nvPr/>
        </p:nvSpPr>
        <p:spPr>
          <a:xfrm>
            <a:off x="3876557" y="4640511"/>
            <a:ext cx="141508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4645 North 43</a:t>
            </a:r>
            <a:r>
              <a:rPr lang="en-US" sz="900" baseline="30000" dirty="0"/>
              <a:t>rd</a:t>
            </a:r>
            <a:r>
              <a:rPr lang="en-US" sz="900" dirty="0"/>
              <a:t> Avenue Phoenix, AZ 85031</a:t>
            </a:r>
          </a:p>
          <a:p>
            <a:r>
              <a:rPr lang="en-US" sz="900" dirty="0"/>
              <a:t>602-272-2313</a:t>
            </a:r>
          </a:p>
        </p:txBody>
      </p:sp>
    </p:spTree>
    <p:extLst>
      <p:ext uri="{BB962C8B-B14F-4D97-AF65-F5344CB8AC3E}">
        <p14:creationId xmlns:p14="http://schemas.microsoft.com/office/powerpoint/2010/main" val="1560610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pellman Hardwoods (@spellmanhardwds) | Twitter">
            <a:extLst>
              <a:ext uri="{FF2B5EF4-FFF2-40B4-BE49-F238E27FC236}">
                <a16:creationId xmlns:a16="http://schemas.microsoft.com/office/drawing/2014/main" id="{7A20C601-B496-4E12-9084-DD0946BC49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3352" y="74914"/>
            <a:ext cx="1161759" cy="923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D927DDE-7BD1-4EAC-B9BF-65D784DAEC13}"/>
              </a:ext>
            </a:extLst>
          </p:cNvPr>
          <p:cNvSpPr txBox="1"/>
          <p:nvPr/>
        </p:nvSpPr>
        <p:spPr>
          <a:xfrm>
            <a:off x="2288796" y="658730"/>
            <a:ext cx="7288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u="sng" dirty="0"/>
              <a:t>HARDWOOD &amp; SOFTWOOD LUMBER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538BD9-4B08-4998-AAB6-F3CA6CF27D10}"/>
              </a:ext>
            </a:extLst>
          </p:cNvPr>
          <p:cNvSpPr txBox="1"/>
          <p:nvPr/>
        </p:nvSpPr>
        <p:spPr>
          <a:xfrm>
            <a:off x="730371" y="1216914"/>
            <a:ext cx="1426130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ALDER</a:t>
            </a:r>
          </a:p>
          <a:p>
            <a:r>
              <a:rPr lang="en-US" sz="1100" dirty="0"/>
              <a:t>4/4 SUPERIOR</a:t>
            </a:r>
          </a:p>
          <a:p>
            <a:r>
              <a:rPr lang="en-US" sz="1100" dirty="0"/>
              <a:t>4/4 PREMIUM FRAM</a:t>
            </a:r>
          </a:p>
          <a:p>
            <a:r>
              <a:rPr lang="en-US" sz="1100" dirty="0"/>
              <a:t>4/4 STD FRAME</a:t>
            </a:r>
          </a:p>
          <a:p>
            <a:r>
              <a:rPr lang="en-US" sz="1100" dirty="0"/>
              <a:t>4/4 CABINET</a:t>
            </a:r>
          </a:p>
          <a:p>
            <a:r>
              <a:rPr lang="en-US" sz="1100" dirty="0"/>
              <a:t>4/4 CJB</a:t>
            </a:r>
          </a:p>
          <a:p>
            <a:r>
              <a:rPr lang="en-US" sz="1100" dirty="0"/>
              <a:t>5/4 PRIME</a:t>
            </a:r>
          </a:p>
          <a:p>
            <a:r>
              <a:rPr lang="en-US" sz="1100" dirty="0"/>
              <a:t>5/4 PREMIUM FRAM</a:t>
            </a:r>
          </a:p>
          <a:p>
            <a:r>
              <a:rPr lang="en-US" sz="1100" dirty="0"/>
              <a:t>6/4 PRIME</a:t>
            </a:r>
          </a:p>
          <a:p>
            <a:r>
              <a:rPr lang="en-US" sz="1100" dirty="0"/>
              <a:t>6/4 RUSTIC</a:t>
            </a:r>
          </a:p>
          <a:p>
            <a:r>
              <a:rPr lang="en-US" sz="1100" dirty="0"/>
              <a:t>8/4 PRIME</a:t>
            </a:r>
          </a:p>
          <a:p>
            <a:r>
              <a:rPr lang="en-US" sz="1100" dirty="0"/>
              <a:t>8/4 RUSTIC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248E0A-D0E9-40BF-B1F5-CC044378BD41}"/>
              </a:ext>
            </a:extLst>
          </p:cNvPr>
          <p:cNvSpPr txBox="1"/>
          <p:nvPr/>
        </p:nvSpPr>
        <p:spPr>
          <a:xfrm>
            <a:off x="731628" y="3408591"/>
            <a:ext cx="130029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ASH WHITE</a:t>
            </a:r>
          </a:p>
          <a:p>
            <a:r>
              <a:rPr lang="en-US" sz="1100" dirty="0"/>
              <a:t>4/4 FAS</a:t>
            </a:r>
          </a:p>
          <a:p>
            <a:r>
              <a:rPr lang="en-US" sz="1100" dirty="0"/>
              <a:t>6/4 FAS</a:t>
            </a:r>
          </a:p>
          <a:p>
            <a:r>
              <a:rPr lang="en-US" sz="1100" dirty="0"/>
              <a:t>8/4 FAS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7BAF5A-E07F-4958-A0D5-5572A9BF1229}"/>
              </a:ext>
            </a:extLst>
          </p:cNvPr>
          <p:cNvSpPr txBox="1"/>
          <p:nvPr/>
        </p:nvSpPr>
        <p:spPr>
          <a:xfrm>
            <a:off x="695978" y="4327447"/>
            <a:ext cx="16358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APITONG</a:t>
            </a:r>
          </a:p>
          <a:p>
            <a:r>
              <a:rPr lang="en-US" sz="1100" dirty="0"/>
              <a:t>5/4 x 8 SHIPLAP</a:t>
            </a:r>
          </a:p>
          <a:p>
            <a:r>
              <a:rPr lang="en-US" sz="1100" dirty="0"/>
              <a:t>2 X 12 RGH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07B994-B631-4521-9931-B69E287A1E53}"/>
              </a:ext>
            </a:extLst>
          </p:cNvPr>
          <p:cNvSpPr txBox="1"/>
          <p:nvPr/>
        </p:nvSpPr>
        <p:spPr>
          <a:xfrm>
            <a:off x="670889" y="5066872"/>
            <a:ext cx="2181137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AROMATIC CEDAR</a:t>
            </a:r>
          </a:p>
          <a:p>
            <a:r>
              <a:rPr lang="en-US" sz="1100" dirty="0"/>
              <a:t>4/4 #1 &amp; BTR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912E5E4-B0FE-4172-AD55-4993D64531A3}"/>
              </a:ext>
            </a:extLst>
          </p:cNvPr>
          <p:cNvSpPr txBox="1"/>
          <p:nvPr/>
        </p:nvSpPr>
        <p:spPr>
          <a:xfrm>
            <a:off x="662423" y="5615185"/>
            <a:ext cx="17029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SPANISH CEDAR</a:t>
            </a:r>
          </a:p>
          <a:p>
            <a:r>
              <a:rPr lang="en-US" sz="1100" dirty="0"/>
              <a:t>4/4 FAS</a:t>
            </a:r>
          </a:p>
          <a:p>
            <a:r>
              <a:rPr lang="en-US" sz="1100" dirty="0"/>
              <a:t>6/4 FAS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052A84-9162-4F23-9650-47642F926828}"/>
              </a:ext>
            </a:extLst>
          </p:cNvPr>
          <p:cNvSpPr txBox="1"/>
          <p:nvPr/>
        </p:nvSpPr>
        <p:spPr>
          <a:xfrm>
            <a:off x="2856801" y="5071545"/>
            <a:ext cx="2139193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EUROPEAN BEECH</a:t>
            </a:r>
          </a:p>
          <a:p>
            <a:r>
              <a:rPr lang="en-US" sz="1100" dirty="0"/>
              <a:t>4/4 FAS</a:t>
            </a:r>
          </a:p>
          <a:p>
            <a:r>
              <a:rPr lang="en-US" sz="1100" dirty="0"/>
              <a:t>4/4 CABINET</a:t>
            </a:r>
          </a:p>
          <a:p>
            <a:r>
              <a:rPr lang="en-US" sz="1100" dirty="0"/>
              <a:t>4/4 RUSTIC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1FC1934-B705-4F58-A922-F539921A764B}"/>
              </a:ext>
            </a:extLst>
          </p:cNvPr>
          <p:cNvSpPr txBox="1"/>
          <p:nvPr/>
        </p:nvSpPr>
        <p:spPr>
          <a:xfrm>
            <a:off x="2957188" y="1206506"/>
            <a:ext cx="109895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BIRCH</a:t>
            </a:r>
          </a:p>
          <a:p>
            <a:r>
              <a:rPr lang="en-US" sz="1100" dirty="0"/>
              <a:t>4/4 FAS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DC2514-4B23-4C6B-B3FA-6E24AC0F8325}"/>
              </a:ext>
            </a:extLst>
          </p:cNvPr>
          <p:cNvSpPr txBox="1"/>
          <p:nvPr/>
        </p:nvSpPr>
        <p:spPr>
          <a:xfrm>
            <a:off x="2957188" y="1848187"/>
            <a:ext cx="1560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BASSWOOD</a:t>
            </a:r>
            <a:endParaRPr lang="en-US" sz="1100" dirty="0"/>
          </a:p>
          <a:p>
            <a:r>
              <a:rPr lang="en-US" sz="1100" dirty="0"/>
              <a:t>5/4 SEL &amp; BTR</a:t>
            </a:r>
          </a:p>
          <a:p>
            <a:r>
              <a:rPr lang="en-US" sz="1100" dirty="0"/>
              <a:t>8/4 SEL &amp; BTR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34EFB99-F1BD-4691-8CA9-B5529703D477}"/>
              </a:ext>
            </a:extLst>
          </p:cNvPr>
          <p:cNvSpPr txBox="1"/>
          <p:nvPr/>
        </p:nvSpPr>
        <p:spPr>
          <a:xfrm>
            <a:off x="2951265" y="2681109"/>
            <a:ext cx="231536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CHERRY</a:t>
            </a:r>
          </a:p>
          <a:p>
            <a:r>
              <a:rPr lang="en-US" sz="1100" dirty="0"/>
              <a:t>4/4 FAS</a:t>
            </a:r>
          </a:p>
          <a:p>
            <a:r>
              <a:rPr lang="en-US" sz="1100" dirty="0"/>
              <a:t>4/4 RUSTIC</a:t>
            </a:r>
          </a:p>
          <a:p>
            <a:r>
              <a:rPr lang="en-US" sz="1100" dirty="0"/>
              <a:t>6/4 FAS</a:t>
            </a:r>
          </a:p>
          <a:p>
            <a:r>
              <a:rPr lang="en-US" sz="1100" dirty="0"/>
              <a:t>8/4 FAS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8D05478-83CD-450D-90F6-684A57764D8C}"/>
              </a:ext>
            </a:extLst>
          </p:cNvPr>
          <p:cNvSpPr txBox="1"/>
          <p:nvPr/>
        </p:nvSpPr>
        <p:spPr>
          <a:xfrm>
            <a:off x="2957188" y="3960965"/>
            <a:ext cx="109895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HICKORY</a:t>
            </a:r>
          </a:p>
          <a:p>
            <a:r>
              <a:rPr lang="en-US" sz="1100" dirty="0"/>
              <a:t>4/4 FAS</a:t>
            </a:r>
          </a:p>
          <a:p>
            <a:r>
              <a:rPr lang="en-US" sz="1100" dirty="0"/>
              <a:t>4/4 RUSTIC</a:t>
            </a:r>
          </a:p>
          <a:p>
            <a:r>
              <a:rPr lang="en-US" sz="1100" dirty="0"/>
              <a:t>8/4 FAS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7CD1373-6DFB-42A1-8FA7-CEF1870F704A}"/>
              </a:ext>
            </a:extLst>
          </p:cNvPr>
          <p:cNvSpPr txBox="1"/>
          <p:nvPr/>
        </p:nvSpPr>
        <p:spPr>
          <a:xfrm>
            <a:off x="7375011" y="5108096"/>
            <a:ext cx="13841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AFRICAN </a:t>
            </a:r>
            <a:br>
              <a:rPr lang="en-US" b="1" i="1" u="sng" dirty="0"/>
            </a:br>
            <a:r>
              <a:rPr lang="en-US" b="1" i="1" u="sng" dirty="0"/>
              <a:t>MAHOGANY</a:t>
            </a:r>
          </a:p>
          <a:p>
            <a:r>
              <a:rPr lang="en-US" sz="1100" dirty="0"/>
              <a:t>4/4 FAS</a:t>
            </a:r>
          </a:p>
          <a:p>
            <a:r>
              <a:rPr lang="en-US" sz="1100" dirty="0"/>
              <a:t>5/4 FAS</a:t>
            </a:r>
          </a:p>
          <a:p>
            <a:r>
              <a:rPr lang="en-US" sz="1100" dirty="0"/>
              <a:t>6/4 FAS</a:t>
            </a:r>
          </a:p>
          <a:p>
            <a:r>
              <a:rPr lang="en-US" sz="1100" dirty="0"/>
              <a:t>8/4 FAS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D28AC11-B78E-4406-A25D-9CFEE9A3E00B}"/>
              </a:ext>
            </a:extLst>
          </p:cNvPr>
          <p:cNvSpPr txBox="1"/>
          <p:nvPr/>
        </p:nvSpPr>
        <p:spPr>
          <a:xfrm>
            <a:off x="5092457" y="1186137"/>
            <a:ext cx="1560352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HARD WHITE</a:t>
            </a:r>
          </a:p>
          <a:p>
            <a:r>
              <a:rPr lang="en-US" b="1" i="1" u="sng" dirty="0"/>
              <a:t>MAPLE</a:t>
            </a:r>
          </a:p>
          <a:p>
            <a:r>
              <a:rPr lang="en-US" sz="1100" dirty="0"/>
              <a:t>4/4 FAS</a:t>
            </a:r>
          </a:p>
          <a:p>
            <a:r>
              <a:rPr lang="en-US" sz="1100" dirty="0"/>
              <a:t>4/4 FAS 7”</a:t>
            </a:r>
          </a:p>
          <a:p>
            <a:r>
              <a:rPr lang="en-US" sz="1100" dirty="0"/>
              <a:t>4/4 CABINET</a:t>
            </a:r>
          </a:p>
          <a:p>
            <a:r>
              <a:rPr lang="en-US" sz="1100" dirty="0"/>
              <a:t>5/4 FAS</a:t>
            </a:r>
          </a:p>
          <a:p>
            <a:r>
              <a:rPr lang="en-US" sz="1100" dirty="0"/>
              <a:t>6/4 FAS</a:t>
            </a:r>
          </a:p>
          <a:p>
            <a:r>
              <a:rPr lang="en-US" sz="1100" dirty="0"/>
              <a:t>8/4 FAS</a:t>
            </a:r>
          </a:p>
          <a:p>
            <a:r>
              <a:rPr lang="en-US" sz="1100" dirty="0"/>
              <a:t>10/4 FAS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30CC669-E6FC-414B-A510-C638D26A1C27}"/>
              </a:ext>
            </a:extLst>
          </p:cNvPr>
          <p:cNvSpPr txBox="1"/>
          <p:nvPr/>
        </p:nvSpPr>
        <p:spPr>
          <a:xfrm>
            <a:off x="5080883" y="2998642"/>
            <a:ext cx="1560351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SOFT MAPLE</a:t>
            </a:r>
          </a:p>
          <a:p>
            <a:r>
              <a:rPr lang="en-US" sz="1100" dirty="0"/>
              <a:t>4/4 FAS</a:t>
            </a:r>
          </a:p>
          <a:p>
            <a:r>
              <a:rPr lang="en-US" sz="1100" dirty="0"/>
              <a:t>4/4 #1</a:t>
            </a:r>
          </a:p>
          <a:p>
            <a:r>
              <a:rPr lang="en-US" sz="1100" dirty="0"/>
              <a:t>6/4 FAS</a:t>
            </a:r>
          </a:p>
          <a:p>
            <a:r>
              <a:rPr lang="en-US" sz="1100" dirty="0"/>
              <a:t>8/4 FAS</a:t>
            </a:r>
          </a:p>
          <a:p>
            <a:r>
              <a:rPr lang="en-US" sz="1100" dirty="0"/>
              <a:t>5/4 FAS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404A974-6FD6-4BE2-9A44-0A24F47BB232}"/>
              </a:ext>
            </a:extLst>
          </p:cNvPr>
          <p:cNvSpPr txBox="1"/>
          <p:nvPr/>
        </p:nvSpPr>
        <p:spPr>
          <a:xfrm>
            <a:off x="5067572" y="4822343"/>
            <a:ext cx="1291905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RED OAK</a:t>
            </a:r>
          </a:p>
          <a:p>
            <a:r>
              <a:rPr lang="en-US" b="1" i="1" u="sng" dirty="0"/>
              <a:t>NORTHERN</a:t>
            </a:r>
          </a:p>
          <a:p>
            <a:r>
              <a:rPr lang="en-US" sz="1100" dirty="0"/>
              <a:t>4/4 FAS</a:t>
            </a:r>
          </a:p>
          <a:p>
            <a:r>
              <a:rPr lang="en-US" sz="1100" dirty="0"/>
              <a:t>4/4 FAS 10” +</a:t>
            </a:r>
          </a:p>
          <a:p>
            <a:r>
              <a:rPr lang="en-US" sz="1100" dirty="0"/>
              <a:t>4/4 #1 COM</a:t>
            </a:r>
          </a:p>
          <a:p>
            <a:r>
              <a:rPr lang="en-US" sz="1100" dirty="0"/>
              <a:t>5/4 FAS</a:t>
            </a:r>
          </a:p>
          <a:p>
            <a:r>
              <a:rPr lang="en-US" sz="1100" dirty="0"/>
              <a:t>5/4 #1 COM</a:t>
            </a:r>
          </a:p>
          <a:p>
            <a:r>
              <a:rPr lang="en-US" sz="1100" dirty="0"/>
              <a:t>6/4 FAS</a:t>
            </a:r>
          </a:p>
          <a:p>
            <a:r>
              <a:rPr lang="en-US" sz="1100" dirty="0"/>
              <a:t>8/4 FAS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16FE417-FAA1-43A5-AF5A-59D2A676E2D9}"/>
              </a:ext>
            </a:extLst>
          </p:cNvPr>
          <p:cNvSpPr txBox="1"/>
          <p:nvPr/>
        </p:nvSpPr>
        <p:spPr>
          <a:xfrm>
            <a:off x="7365462" y="1195113"/>
            <a:ext cx="130868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WHITE OAK</a:t>
            </a:r>
          </a:p>
          <a:p>
            <a:r>
              <a:rPr lang="en-US" sz="1100" dirty="0"/>
              <a:t>4/4 FAS</a:t>
            </a:r>
          </a:p>
          <a:p>
            <a:r>
              <a:rPr lang="en-US" sz="1100" dirty="0"/>
              <a:t>5/4 FAS</a:t>
            </a:r>
          </a:p>
          <a:p>
            <a:r>
              <a:rPr lang="en-US" sz="1100" dirty="0"/>
              <a:t>6/4 FAS</a:t>
            </a:r>
          </a:p>
          <a:p>
            <a:r>
              <a:rPr lang="en-US" sz="1100" dirty="0"/>
              <a:t>8/4 FAS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7057DD3-5888-4DDB-B732-FEF546AE6E96}"/>
              </a:ext>
            </a:extLst>
          </p:cNvPr>
          <p:cNvSpPr txBox="1"/>
          <p:nvPr/>
        </p:nvSpPr>
        <p:spPr>
          <a:xfrm>
            <a:off x="7406321" y="2178655"/>
            <a:ext cx="10654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POPLAR</a:t>
            </a:r>
          </a:p>
          <a:p>
            <a:r>
              <a:rPr lang="en-US" sz="1100" dirty="0"/>
              <a:t>4/4 FAS</a:t>
            </a:r>
          </a:p>
          <a:p>
            <a:r>
              <a:rPr lang="en-US" sz="1100" dirty="0"/>
              <a:t>4/4 #1</a:t>
            </a:r>
          </a:p>
          <a:p>
            <a:r>
              <a:rPr lang="en-US" sz="1100" dirty="0"/>
              <a:t>5/4 FAS</a:t>
            </a:r>
          </a:p>
          <a:p>
            <a:r>
              <a:rPr lang="en-US" sz="1100" dirty="0"/>
              <a:t>6/4 FAS</a:t>
            </a:r>
          </a:p>
          <a:p>
            <a:r>
              <a:rPr lang="en-US" sz="1100" dirty="0"/>
              <a:t>8/4 FAS</a:t>
            </a:r>
          </a:p>
          <a:p>
            <a:r>
              <a:rPr lang="en-US" sz="1100" dirty="0"/>
              <a:t>10/4 FAS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3D43724-F52A-4F24-8664-91A489A548EA}"/>
              </a:ext>
            </a:extLst>
          </p:cNvPr>
          <p:cNvSpPr txBox="1"/>
          <p:nvPr/>
        </p:nvSpPr>
        <p:spPr>
          <a:xfrm>
            <a:off x="5092457" y="4262587"/>
            <a:ext cx="71306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TEAK</a:t>
            </a:r>
          </a:p>
          <a:p>
            <a:r>
              <a:rPr lang="en-US" sz="1100" dirty="0"/>
              <a:t>4/4 FAS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5CC144D-6DFA-4C9C-9A8C-BAD0DE69E83B}"/>
              </a:ext>
            </a:extLst>
          </p:cNvPr>
          <p:cNvSpPr txBox="1"/>
          <p:nvPr/>
        </p:nvSpPr>
        <p:spPr>
          <a:xfrm flipH="1">
            <a:off x="7375011" y="3785999"/>
            <a:ext cx="1065401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WALNUT</a:t>
            </a:r>
          </a:p>
          <a:p>
            <a:r>
              <a:rPr lang="en-US" sz="1100" dirty="0"/>
              <a:t>4/4 FAS</a:t>
            </a:r>
          </a:p>
          <a:p>
            <a:r>
              <a:rPr lang="en-US" sz="1100" dirty="0"/>
              <a:t>4/4 #1</a:t>
            </a:r>
          </a:p>
          <a:p>
            <a:r>
              <a:rPr lang="en-US" sz="1100" dirty="0"/>
              <a:t>5/4 FAS</a:t>
            </a:r>
          </a:p>
          <a:p>
            <a:r>
              <a:rPr lang="en-US" sz="1100" dirty="0"/>
              <a:t>6/4 FAS</a:t>
            </a:r>
          </a:p>
          <a:p>
            <a:r>
              <a:rPr lang="en-US" sz="1100" dirty="0"/>
              <a:t>8/4 FAS</a:t>
            </a:r>
          </a:p>
          <a:p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6F6A132-EB06-4869-ACE4-DF0D2A0989BE}"/>
              </a:ext>
            </a:extLst>
          </p:cNvPr>
          <p:cNvSpPr txBox="1"/>
          <p:nvPr/>
        </p:nvSpPr>
        <p:spPr>
          <a:xfrm>
            <a:off x="9639566" y="1186137"/>
            <a:ext cx="19881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SUGAR PINE</a:t>
            </a:r>
          </a:p>
          <a:p>
            <a:r>
              <a:rPr lang="en-US" sz="1100" dirty="0"/>
              <a:t>1 x 12 C &amp; BTR</a:t>
            </a:r>
          </a:p>
          <a:p>
            <a:r>
              <a:rPr lang="en-US" sz="1100" dirty="0"/>
              <a:t>4/4 MLDG</a:t>
            </a:r>
          </a:p>
          <a:p>
            <a:r>
              <a:rPr lang="en-US" sz="1100" dirty="0"/>
              <a:t>5/4 </a:t>
            </a:r>
            <a:r>
              <a:rPr lang="en-US" sz="1100" dirty="0" err="1"/>
              <a:t>RxR</a:t>
            </a:r>
            <a:r>
              <a:rPr lang="en-US" sz="1100" dirty="0"/>
              <a:t> MLDG</a:t>
            </a:r>
          </a:p>
          <a:p>
            <a:r>
              <a:rPr lang="en-US" sz="1100" dirty="0"/>
              <a:t>6/4 </a:t>
            </a:r>
            <a:r>
              <a:rPr lang="en-US" sz="1100" dirty="0" err="1"/>
              <a:t>RxR</a:t>
            </a:r>
            <a:r>
              <a:rPr lang="en-US" sz="1100" dirty="0"/>
              <a:t> MLDG</a:t>
            </a:r>
          </a:p>
          <a:p>
            <a:r>
              <a:rPr lang="en-US" sz="1100" dirty="0"/>
              <a:t>8/4 </a:t>
            </a:r>
            <a:r>
              <a:rPr lang="en-US" sz="1100" dirty="0" err="1"/>
              <a:t>RxR</a:t>
            </a:r>
            <a:r>
              <a:rPr lang="en-US" sz="1100" dirty="0"/>
              <a:t> MLDG</a:t>
            </a:r>
          </a:p>
          <a:p>
            <a:r>
              <a:rPr lang="en-US" sz="1100" dirty="0"/>
              <a:t>1 x 8 #2 &amp; BTR</a:t>
            </a:r>
          </a:p>
          <a:p>
            <a:r>
              <a:rPr lang="en-US" sz="1100" dirty="0"/>
              <a:t>1 x 10 #2 &amp; BTR</a:t>
            </a:r>
          </a:p>
          <a:p>
            <a:r>
              <a:rPr lang="en-US" sz="1100" dirty="0"/>
              <a:t>1 x 12 #2 &amp; BTR</a:t>
            </a:r>
          </a:p>
          <a:p>
            <a:r>
              <a:rPr lang="en-US" sz="1100" dirty="0"/>
              <a:t>2 x 12 #2 &amp; BTR</a:t>
            </a:r>
          </a:p>
          <a:p>
            <a:r>
              <a:rPr lang="en-US" sz="1100" dirty="0"/>
              <a:t>8/4 x 12 #2 &amp; BTR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F6D45A5-DCAA-4EC2-AB46-79D0E393BE77}"/>
              </a:ext>
            </a:extLst>
          </p:cNvPr>
          <p:cNvSpPr txBox="1"/>
          <p:nvPr/>
        </p:nvSpPr>
        <p:spPr>
          <a:xfrm>
            <a:off x="9627132" y="3345543"/>
            <a:ext cx="1734913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DOUGLAS FIR</a:t>
            </a:r>
          </a:p>
          <a:p>
            <a:r>
              <a:rPr lang="en-US" sz="1100" dirty="0"/>
              <a:t>1 x 6 CVG</a:t>
            </a:r>
          </a:p>
          <a:p>
            <a:r>
              <a:rPr lang="en-US" sz="1100" dirty="0"/>
              <a:t>4/4 x 6 VGFIR</a:t>
            </a:r>
          </a:p>
          <a:p>
            <a:r>
              <a:rPr lang="en-US" sz="1100" dirty="0"/>
              <a:t>4/4 x 8 VGFIR</a:t>
            </a:r>
          </a:p>
          <a:p>
            <a:r>
              <a:rPr lang="en-US" sz="1100" dirty="0"/>
              <a:t>4/4 x 12 VGF</a:t>
            </a:r>
          </a:p>
          <a:p>
            <a:r>
              <a:rPr lang="en-US" sz="1100" dirty="0"/>
              <a:t>8/4 x 5 CVG</a:t>
            </a:r>
          </a:p>
          <a:p>
            <a:r>
              <a:rPr lang="en-US" sz="1100" dirty="0"/>
              <a:t>8/4 x 6 CVG</a:t>
            </a:r>
          </a:p>
          <a:p>
            <a:r>
              <a:rPr lang="en-US" sz="1100" dirty="0"/>
              <a:t>8/4 x 8 CVG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E85E40A-2274-47E8-9763-2E9A32647B49}"/>
              </a:ext>
            </a:extLst>
          </p:cNvPr>
          <p:cNvSpPr txBox="1"/>
          <p:nvPr/>
        </p:nvSpPr>
        <p:spPr>
          <a:xfrm>
            <a:off x="9632014" y="5028400"/>
            <a:ext cx="1652877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WESTERN</a:t>
            </a:r>
          </a:p>
          <a:p>
            <a:r>
              <a:rPr lang="en-US" b="1" i="1" u="sng" dirty="0"/>
              <a:t>RED CEDAR</a:t>
            </a:r>
            <a:endParaRPr lang="en-US" sz="1100" dirty="0"/>
          </a:p>
          <a:p>
            <a:r>
              <a:rPr lang="en-US" sz="1100" dirty="0"/>
              <a:t>8/4 x 6 STK</a:t>
            </a:r>
          </a:p>
          <a:p>
            <a:r>
              <a:rPr lang="en-US" sz="1100" dirty="0"/>
              <a:t>8/4 x 8 STK</a:t>
            </a:r>
          </a:p>
          <a:p>
            <a:r>
              <a:rPr lang="en-US" sz="1100" dirty="0"/>
              <a:t>8/4 x 6 C &amp; BTR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EB44CA8C-2916-4B05-8DEF-2629FBB2A1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285" y="-185955"/>
            <a:ext cx="9876376" cy="1396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053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pellman Hardwoods (@spellmanhardwds) | Twitter">
            <a:extLst>
              <a:ext uri="{FF2B5EF4-FFF2-40B4-BE49-F238E27FC236}">
                <a16:creationId xmlns:a16="http://schemas.microsoft.com/office/drawing/2014/main" id="{C1617E3B-E129-4566-9FF1-1139CDE4CB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3352" y="74914"/>
            <a:ext cx="1161759" cy="923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A750696-BDD6-4D0E-A379-E9C436F10CB8}"/>
              </a:ext>
            </a:extLst>
          </p:cNvPr>
          <p:cNvSpPr txBox="1"/>
          <p:nvPr/>
        </p:nvSpPr>
        <p:spPr>
          <a:xfrm>
            <a:off x="971515" y="1196538"/>
            <a:ext cx="128913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u="sng" dirty="0"/>
              <a:t>ALDER</a:t>
            </a:r>
          </a:p>
          <a:p>
            <a:r>
              <a:rPr lang="en-US" sz="1100" dirty="0"/>
              <a:t>1/4 4 x 8 A-1 MDF</a:t>
            </a:r>
          </a:p>
          <a:p>
            <a:r>
              <a:rPr lang="en-US" sz="1100" dirty="0"/>
              <a:t>1/4 4 x 8 C-C MDF</a:t>
            </a:r>
          </a:p>
          <a:p>
            <a:r>
              <a:rPr lang="en-US" sz="1100" dirty="0"/>
              <a:t>1/2 4 x 8 A-1 MDF</a:t>
            </a:r>
          </a:p>
          <a:p>
            <a:r>
              <a:rPr lang="en-US" sz="1100" dirty="0"/>
              <a:t>1/2 4 x 8 C-C MDF</a:t>
            </a:r>
          </a:p>
          <a:p>
            <a:r>
              <a:rPr lang="en-US" sz="1100" dirty="0"/>
              <a:t>3/4 4 x 8 A-1 MDF</a:t>
            </a:r>
          </a:p>
          <a:p>
            <a:r>
              <a:rPr lang="en-US" sz="1100" dirty="0"/>
              <a:t>3/4 4 x 8 C-C MDF</a:t>
            </a:r>
          </a:p>
          <a:p>
            <a:r>
              <a:rPr lang="en-US" sz="1100" dirty="0"/>
              <a:t>3/4 4 x 8 A-1 PBC</a:t>
            </a:r>
          </a:p>
          <a:p>
            <a:r>
              <a:rPr lang="en-US" sz="1100" dirty="0"/>
              <a:t>3/4 4 x 8 C-C PBC</a:t>
            </a:r>
          </a:p>
          <a:p>
            <a:r>
              <a:rPr lang="en-US" sz="1100" dirty="0"/>
              <a:t>3/4 4 x 10 A-1 MDF</a:t>
            </a:r>
          </a:p>
          <a:p>
            <a:r>
              <a:rPr lang="en-US" sz="1100" dirty="0"/>
              <a:t>3/4 4 x 10 C-C MDF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64D2C1-F796-49E9-8B94-C5ED4293AF33}"/>
              </a:ext>
            </a:extLst>
          </p:cNvPr>
          <p:cNvSpPr txBox="1"/>
          <p:nvPr/>
        </p:nvSpPr>
        <p:spPr>
          <a:xfrm>
            <a:off x="4623866" y="816545"/>
            <a:ext cx="2834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highlight>
                  <a:srgbClr val="000000"/>
                </a:highlight>
              </a:rPr>
              <a:t>HARDWOOD PLYWOOD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E180FE1-3EF3-4960-8030-1FA5727286D3}"/>
              </a:ext>
            </a:extLst>
          </p:cNvPr>
          <p:cNvSpPr txBox="1"/>
          <p:nvPr/>
        </p:nvSpPr>
        <p:spPr>
          <a:xfrm>
            <a:off x="971515" y="3369034"/>
            <a:ext cx="190430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ASH WHITE PL/SL</a:t>
            </a:r>
          </a:p>
          <a:p>
            <a:r>
              <a:rPr lang="en-US" sz="1100" dirty="0"/>
              <a:t>1/4 4 x 8 A-1 IPF MDF</a:t>
            </a:r>
          </a:p>
          <a:p>
            <a:r>
              <a:rPr lang="en-US" sz="1100" dirty="0"/>
              <a:t>3/4 4 x 8 A-1 IPF MDF</a:t>
            </a: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FE5E90-1EC0-4D2B-ABF3-6EDAB1B5A4A7}"/>
              </a:ext>
            </a:extLst>
          </p:cNvPr>
          <p:cNvSpPr txBox="1"/>
          <p:nvPr/>
        </p:nvSpPr>
        <p:spPr>
          <a:xfrm>
            <a:off x="954772" y="4226354"/>
            <a:ext cx="1904301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BIRCH NATURAL</a:t>
            </a:r>
          </a:p>
          <a:p>
            <a:r>
              <a:rPr lang="en-US" sz="1100" dirty="0"/>
              <a:t>1/4 4 x 8 A-1 IPF MDF</a:t>
            </a:r>
          </a:p>
          <a:p>
            <a:r>
              <a:rPr lang="en-US" sz="1100" dirty="0"/>
              <a:t>1/2 4 x 8 A-1 IPF V/C</a:t>
            </a:r>
          </a:p>
          <a:p>
            <a:r>
              <a:rPr lang="en-US" sz="1100" dirty="0"/>
              <a:t>1/2 4 x 8 A-1 IPF MDF</a:t>
            </a:r>
          </a:p>
          <a:p>
            <a:r>
              <a:rPr lang="en-US" sz="1100" dirty="0"/>
              <a:t>3/4 4 x 8 A-1 IPF V/C</a:t>
            </a:r>
          </a:p>
          <a:p>
            <a:r>
              <a:rPr lang="en-US" sz="1100" dirty="0"/>
              <a:t>3/4 4 x 8 D-3 V/C</a:t>
            </a:r>
          </a:p>
          <a:p>
            <a:r>
              <a:rPr lang="en-US" sz="1100" dirty="0"/>
              <a:t>3/4 4 x 8 A-1 IPF PBC</a:t>
            </a:r>
          </a:p>
          <a:p>
            <a:r>
              <a:rPr lang="en-US" sz="1100" dirty="0"/>
              <a:t>3/4 4 x 8 A-1 IPF MDF</a:t>
            </a:r>
          </a:p>
          <a:p>
            <a:r>
              <a:rPr lang="en-US" sz="1100" dirty="0"/>
              <a:t>3/4 4 x 8 D-3 CLC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17D0288-F138-421C-9214-B74CF34092F8}"/>
              </a:ext>
            </a:extLst>
          </p:cNvPr>
          <p:cNvSpPr txBox="1"/>
          <p:nvPr/>
        </p:nvSpPr>
        <p:spPr>
          <a:xfrm>
            <a:off x="4902216" y="5088129"/>
            <a:ext cx="19798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CEDAR AROMATIC</a:t>
            </a:r>
            <a:endParaRPr lang="en-US" sz="1100" dirty="0"/>
          </a:p>
          <a:p>
            <a:r>
              <a:rPr lang="en-US" sz="1100" dirty="0"/>
              <a:t>1/4 4 x 8 A-4</a:t>
            </a:r>
          </a:p>
          <a:p>
            <a:r>
              <a:rPr lang="en-US" sz="1100" dirty="0"/>
              <a:t>5/2 4 x 8 A-4 V/C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B4276D-E5B3-44C7-B46B-3B0BE752CDFD}"/>
              </a:ext>
            </a:extLst>
          </p:cNvPr>
          <p:cNvSpPr txBox="1"/>
          <p:nvPr/>
        </p:nvSpPr>
        <p:spPr>
          <a:xfrm>
            <a:off x="3097069" y="1253849"/>
            <a:ext cx="1526797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RED BIRCH</a:t>
            </a:r>
          </a:p>
          <a:p>
            <a:r>
              <a:rPr lang="en-US" sz="1100" dirty="0"/>
              <a:t>1/4 4 x 8 B-4 IPF MDF</a:t>
            </a:r>
          </a:p>
          <a:p>
            <a:r>
              <a:rPr lang="en-US" sz="1100" dirty="0"/>
              <a:t>1/4 4 x 8 B-1 IPF MDF</a:t>
            </a:r>
          </a:p>
          <a:p>
            <a:r>
              <a:rPr lang="en-US" sz="1100" dirty="0"/>
              <a:t>1/2 4 x 8 B-1 PBC</a:t>
            </a:r>
          </a:p>
          <a:p>
            <a:r>
              <a:rPr lang="en-US" sz="1100" dirty="0"/>
              <a:t>1/2 4 x 8 B-1 IPF PBC</a:t>
            </a:r>
          </a:p>
          <a:p>
            <a:r>
              <a:rPr lang="en-US" sz="1100" dirty="0"/>
              <a:t>3/4 4 x 8 B-1 PBC</a:t>
            </a:r>
          </a:p>
          <a:p>
            <a:r>
              <a:rPr lang="en-US" sz="1100" dirty="0"/>
              <a:t>3/4 4 x 8 C-2 PBC</a:t>
            </a:r>
          </a:p>
          <a:p>
            <a:r>
              <a:rPr lang="en-US" sz="1100" dirty="0"/>
              <a:t>3/4 4 x 8 B-1 CLC</a:t>
            </a:r>
          </a:p>
          <a:p>
            <a:r>
              <a:rPr lang="en-US" sz="1100" dirty="0"/>
              <a:t>3/4 4 x 8 B-1 IPF MDF</a:t>
            </a:r>
          </a:p>
          <a:p>
            <a:r>
              <a:rPr lang="en-US" sz="1100" dirty="0"/>
              <a:t>1” 4 x 8 B-1 CLC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28A7119-CD12-4F0C-9B05-F1A7ABB1B9A6}"/>
              </a:ext>
            </a:extLst>
          </p:cNvPr>
          <p:cNvSpPr txBox="1"/>
          <p:nvPr/>
        </p:nvSpPr>
        <p:spPr>
          <a:xfrm>
            <a:off x="7137645" y="5405688"/>
            <a:ext cx="152679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CHERRY PL/SL</a:t>
            </a:r>
          </a:p>
          <a:p>
            <a:r>
              <a:rPr lang="en-US" sz="1100" dirty="0"/>
              <a:t>1/4 4 x 8 A-1 MDF</a:t>
            </a:r>
          </a:p>
          <a:p>
            <a:r>
              <a:rPr lang="en-US" sz="1100" dirty="0"/>
              <a:t>1/2 4 x 8 A-1 MDF</a:t>
            </a:r>
          </a:p>
          <a:p>
            <a:r>
              <a:rPr lang="en-US" sz="1100" dirty="0"/>
              <a:t>3/4 4 x 8 A-1 CLC</a:t>
            </a:r>
          </a:p>
          <a:p>
            <a:r>
              <a:rPr lang="en-US" sz="1100" dirty="0"/>
              <a:t>3/4 4 x 8 A-1 MDF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F077D03-78AA-4EB2-A613-8D0A79E3B204}"/>
              </a:ext>
            </a:extLst>
          </p:cNvPr>
          <p:cNvSpPr txBox="1"/>
          <p:nvPr/>
        </p:nvSpPr>
        <p:spPr>
          <a:xfrm>
            <a:off x="4903438" y="2132746"/>
            <a:ext cx="1954635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GENUINE</a:t>
            </a:r>
          </a:p>
          <a:p>
            <a:r>
              <a:rPr lang="en-US" b="1" i="1" u="sng" dirty="0"/>
              <a:t>MAHOGANY PL/SL</a:t>
            </a:r>
          </a:p>
          <a:p>
            <a:r>
              <a:rPr lang="en-US" sz="1100" dirty="0"/>
              <a:t>1/4 4 x 8 A-4 MDF</a:t>
            </a:r>
          </a:p>
          <a:p>
            <a:r>
              <a:rPr lang="en-US" sz="1100" dirty="0"/>
              <a:t>3/4 4 x 8 A-1 CLC</a:t>
            </a:r>
          </a:p>
          <a:p>
            <a:r>
              <a:rPr lang="en-US" sz="1100" dirty="0"/>
              <a:t>3/4 4 x 8 A-1 MDF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6A5231E-91A1-49DC-AC89-03E560AFD31E}"/>
              </a:ext>
            </a:extLst>
          </p:cNvPr>
          <p:cNvSpPr txBox="1"/>
          <p:nvPr/>
        </p:nvSpPr>
        <p:spPr>
          <a:xfrm>
            <a:off x="7137645" y="1275677"/>
            <a:ext cx="1661021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WHITE MAPLE</a:t>
            </a:r>
          </a:p>
          <a:p>
            <a:r>
              <a:rPr lang="en-US" sz="1100" dirty="0"/>
              <a:t>1/8 4 x 8 B-4</a:t>
            </a:r>
          </a:p>
          <a:p>
            <a:r>
              <a:rPr lang="en-US" sz="1100" dirty="0"/>
              <a:t>1/4 4 x 8 B-4</a:t>
            </a:r>
          </a:p>
          <a:p>
            <a:r>
              <a:rPr lang="en-US" sz="1100" dirty="0"/>
              <a:t>1/4 4 x 8 A-1 IPF MDF</a:t>
            </a:r>
          </a:p>
          <a:p>
            <a:r>
              <a:rPr lang="en-US" sz="1100" dirty="0"/>
              <a:t>1/2 4 x 8 A-1 IPF MDF</a:t>
            </a:r>
          </a:p>
          <a:p>
            <a:r>
              <a:rPr lang="en-US" sz="1100" dirty="0"/>
              <a:t>3/4 4 x 8 A-1 IPF</a:t>
            </a:r>
          </a:p>
          <a:p>
            <a:r>
              <a:rPr lang="en-US" sz="1100" dirty="0"/>
              <a:t>3/4 4 x 8 A-1 IPF MDF</a:t>
            </a:r>
          </a:p>
          <a:p>
            <a:r>
              <a:rPr lang="en-US" sz="1100" dirty="0"/>
              <a:t>3/4 4 x 8 SHOP</a:t>
            </a:r>
          </a:p>
          <a:p>
            <a:r>
              <a:rPr lang="en-US" sz="1100" dirty="0"/>
              <a:t>3/4 4 x 8 A-1 PL/SL MDF</a:t>
            </a:r>
          </a:p>
          <a:p>
            <a:r>
              <a:rPr lang="en-US" sz="1100" dirty="0"/>
              <a:t>3/4 4 x 8 A-1 CLC P/S</a:t>
            </a:r>
          </a:p>
          <a:p>
            <a:r>
              <a:rPr lang="en-US" sz="1100" dirty="0"/>
              <a:t>3/4 4 x 8 C-2 PBC</a:t>
            </a:r>
          </a:p>
          <a:p>
            <a:r>
              <a:rPr lang="en-US" sz="1100" dirty="0"/>
              <a:t>3/4 4 x 8 D-2</a:t>
            </a:r>
          </a:p>
          <a:p>
            <a:r>
              <a:rPr lang="en-US" sz="1100" dirty="0"/>
              <a:t>3/4 4 x 10 A-1 PL/SL</a:t>
            </a:r>
          </a:p>
          <a:p>
            <a:r>
              <a:rPr lang="en-US" sz="1100" dirty="0"/>
              <a:t>1” 4 x 8 A-1 MDF IPF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BC9190D-769C-4645-8EB8-E466B136FBAC}"/>
              </a:ext>
            </a:extLst>
          </p:cNvPr>
          <p:cNvSpPr txBox="1"/>
          <p:nvPr/>
        </p:nvSpPr>
        <p:spPr>
          <a:xfrm>
            <a:off x="3051561" y="3276922"/>
            <a:ext cx="18791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RED OAK ROTARY</a:t>
            </a:r>
          </a:p>
          <a:p>
            <a:r>
              <a:rPr lang="en-US" sz="1100" dirty="0"/>
              <a:t>1/4 4 x 8 A-1 IPF MDF</a:t>
            </a:r>
          </a:p>
          <a:p>
            <a:r>
              <a:rPr lang="en-US" sz="1100" dirty="0"/>
              <a:t>1/2 4 x 8 A-1 V/C</a:t>
            </a:r>
          </a:p>
          <a:p>
            <a:r>
              <a:rPr lang="en-US" sz="1100" dirty="0"/>
              <a:t>1/2 4 x 8 A-1 IPF MDF</a:t>
            </a:r>
          </a:p>
          <a:p>
            <a:r>
              <a:rPr lang="en-US" sz="1100" dirty="0"/>
              <a:t>3/4 4 x 8 A-1 IPF V/C</a:t>
            </a:r>
          </a:p>
          <a:p>
            <a:r>
              <a:rPr lang="en-US" sz="1100" dirty="0"/>
              <a:t>3/4 4 x 8 SHOP V/C</a:t>
            </a:r>
          </a:p>
          <a:p>
            <a:r>
              <a:rPr lang="en-US" sz="1100" dirty="0"/>
              <a:t>3/4 4 x 8 A-1 IPF MDF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443805B-1E79-461E-922A-38E9091BAA5A}"/>
              </a:ext>
            </a:extLst>
          </p:cNvPr>
          <p:cNvSpPr txBox="1"/>
          <p:nvPr/>
        </p:nvSpPr>
        <p:spPr>
          <a:xfrm>
            <a:off x="9403176" y="1268957"/>
            <a:ext cx="166102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RED OAK PL/SL</a:t>
            </a:r>
          </a:p>
          <a:p>
            <a:r>
              <a:rPr lang="en-US" sz="1100" dirty="0"/>
              <a:t>1/2 4 x 8 A-1 MDF</a:t>
            </a:r>
          </a:p>
          <a:p>
            <a:r>
              <a:rPr lang="en-US" sz="1100" dirty="0"/>
              <a:t>3/4 4 x 8 SHOP</a:t>
            </a:r>
          </a:p>
          <a:p>
            <a:r>
              <a:rPr lang="en-US" sz="1100" dirty="0"/>
              <a:t>3/4 4 x 8 A-1 MDF</a:t>
            </a:r>
          </a:p>
          <a:p>
            <a:r>
              <a:rPr lang="en-US" sz="1100" dirty="0"/>
              <a:t>3/4 4 x 8 A-1 PBC</a:t>
            </a:r>
          </a:p>
          <a:p>
            <a:r>
              <a:rPr lang="en-US" sz="1100" dirty="0"/>
              <a:t>3/4 4 x 8 B-2 CLC</a:t>
            </a:r>
          </a:p>
          <a:p>
            <a:r>
              <a:rPr lang="en-US" sz="1100" dirty="0"/>
              <a:t>3/4 4 x 8 C-2 PBC</a:t>
            </a:r>
          </a:p>
          <a:p>
            <a:r>
              <a:rPr lang="en-US" sz="1100" dirty="0"/>
              <a:t>3/4 4 x 8 C-2 CLC</a:t>
            </a:r>
          </a:p>
          <a:p>
            <a:r>
              <a:rPr lang="en-US" sz="1100" dirty="0"/>
              <a:t>1” 4 x 8 B-2 CLC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4BF325A-7A32-472A-9086-12E1ED7C2044}"/>
              </a:ext>
            </a:extLst>
          </p:cNvPr>
          <p:cNvSpPr txBox="1"/>
          <p:nvPr/>
        </p:nvSpPr>
        <p:spPr>
          <a:xfrm>
            <a:off x="9371148" y="3234409"/>
            <a:ext cx="2139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WHITE OAK PL/SL</a:t>
            </a:r>
          </a:p>
          <a:p>
            <a:r>
              <a:rPr lang="en-US" sz="1100" dirty="0"/>
              <a:t>1/4 4 x 8 A-1 MDF</a:t>
            </a:r>
          </a:p>
          <a:p>
            <a:r>
              <a:rPr lang="en-US" sz="1100" dirty="0"/>
              <a:t>3/4 4 x 8 A-1 MDF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9EDA387-C849-4D23-8067-FE5230688206}"/>
              </a:ext>
            </a:extLst>
          </p:cNvPr>
          <p:cNvSpPr txBox="1"/>
          <p:nvPr/>
        </p:nvSpPr>
        <p:spPr>
          <a:xfrm>
            <a:off x="7061819" y="4171605"/>
            <a:ext cx="21391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KNOTTY PINE PL/SL</a:t>
            </a:r>
          </a:p>
          <a:p>
            <a:r>
              <a:rPr lang="en-US" sz="1100" dirty="0"/>
              <a:t>1/4 4 X 8 B-4</a:t>
            </a:r>
          </a:p>
          <a:p>
            <a:r>
              <a:rPr lang="en-US" sz="1100" dirty="0"/>
              <a:t>3/4 4 x 8 1-2 CLC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310BBD9-5683-4076-B573-71B3BF37FC81}"/>
              </a:ext>
            </a:extLst>
          </p:cNvPr>
          <p:cNvSpPr txBox="1"/>
          <p:nvPr/>
        </p:nvSpPr>
        <p:spPr>
          <a:xfrm>
            <a:off x="4930695" y="1281690"/>
            <a:ext cx="14093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CLEAR PINE</a:t>
            </a:r>
          </a:p>
          <a:p>
            <a:r>
              <a:rPr lang="en-US" sz="1200" dirty="0"/>
              <a:t>1/4 4 x 8 A-1</a:t>
            </a:r>
          </a:p>
          <a:p>
            <a:r>
              <a:rPr lang="en-US" sz="1200" dirty="0"/>
              <a:t>3/4 4 x 8 A-1 CLC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7541718-EDD3-42A5-8DC3-56E955B8BB8F}"/>
              </a:ext>
            </a:extLst>
          </p:cNvPr>
          <p:cNvSpPr txBox="1"/>
          <p:nvPr/>
        </p:nvSpPr>
        <p:spPr>
          <a:xfrm>
            <a:off x="3083006" y="4879491"/>
            <a:ext cx="1526799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WALNUT</a:t>
            </a:r>
          </a:p>
          <a:p>
            <a:r>
              <a:rPr lang="en-US" sz="1100" dirty="0"/>
              <a:t>1/4 4 x 8 A-1 P/S MDF</a:t>
            </a:r>
          </a:p>
          <a:p>
            <a:r>
              <a:rPr lang="en-US" sz="1100" dirty="0"/>
              <a:t>3/4 4 x 8 B-1 P/S CLC</a:t>
            </a:r>
          </a:p>
          <a:p>
            <a:r>
              <a:rPr lang="en-US" sz="1100" dirty="0"/>
              <a:t>3/4 4 x 8 A-1 P/S MDF</a:t>
            </a:r>
          </a:p>
          <a:p>
            <a:r>
              <a:rPr lang="en-US" sz="1100" dirty="0"/>
              <a:t>3/4 4 X 8 B-1 PBC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2104809-BFBA-4575-8251-96C4BEE88474}"/>
              </a:ext>
            </a:extLst>
          </p:cNvPr>
          <p:cNvSpPr txBox="1"/>
          <p:nvPr/>
        </p:nvSpPr>
        <p:spPr>
          <a:xfrm>
            <a:off x="4930695" y="3457335"/>
            <a:ext cx="16610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CVG DOUG FIR</a:t>
            </a:r>
          </a:p>
          <a:p>
            <a:r>
              <a:rPr lang="en-US" sz="1100" dirty="0"/>
              <a:t>1/4 4 x 8 A-1 P/S MDF</a:t>
            </a:r>
          </a:p>
          <a:p>
            <a:r>
              <a:rPr lang="en-US" sz="1100" dirty="0"/>
              <a:t>3/4 4 x 8 A-1 P/S MDF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9E72F30-9795-43E4-9BFB-3FFD3B23CAEB}"/>
              </a:ext>
            </a:extLst>
          </p:cNvPr>
          <p:cNvSpPr txBox="1"/>
          <p:nvPr/>
        </p:nvSpPr>
        <p:spPr>
          <a:xfrm>
            <a:off x="9441571" y="4633474"/>
            <a:ext cx="127854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HICKORY</a:t>
            </a:r>
          </a:p>
          <a:p>
            <a:r>
              <a:rPr lang="en-US" sz="1100" dirty="0"/>
              <a:t>1/4 4 x 8 B-2 MDF</a:t>
            </a:r>
          </a:p>
          <a:p>
            <a:r>
              <a:rPr lang="en-US" sz="1100" dirty="0"/>
              <a:t>1/2 4 x 8 A-1 MDF</a:t>
            </a:r>
          </a:p>
          <a:p>
            <a:r>
              <a:rPr lang="en-US" sz="1100" dirty="0"/>
              <a:t>3/4 4 x 8 A-1 MDF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F296687-E4F9-48C0-A00A-D48114F42F7B}"/>
              </a:ext>
            </a:extLst>
          </p:cNvPr>
          <p:cNvSpPr txBox="1"/>
          <p:nvPr/>
        </p:nvSpPr>
        <p:spPr>
          <a:xfrm>
            <a:off x="4934546" y="4340882"/>
            <a:ext cx="127854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ASPEN</a:t>
            </a:r>
          </a:p>
          <a:p>
            <a:r>
              <a:rPr lang="en-US" sz="1100" dirty="0"/>
              <a:t>3/4 4 x 8 C-2 P/S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9B57F5-634A-41A2-B341-72EB9858DF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515" y="-224510"/>
            <a:ext cx="9876376" cy="1396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542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pellman Hardwoods (@spellmanhardwds) | Twitter">
            <a:extLst>
              <a:ext uri="{FF2B5EF4-FFF2-40B4-BE49-F238E27FC236}">
                <a16:creationId xmlns:a16="http://schemas.microsoft.com/office/drawing/2014/main" id="{D61F3689-C4F1-4290-86CD-15B6C323F7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3352" y="74914"/>
            <a:ext cx="1161759" cy="923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D157826-980B-4D47-BB01-8A1AA02D560C}"/>
              </a:ext>
            </a:extLst>
          </p:cNvPr>
          <p:cNvSpPr txBox="1"/>
          <p:nvPr/>
        </p:nvSpPr>
        <p:spPr>
          <a:xfrm>
            <a:off x="2625749" y="2954284"/>
            <a:ext cx="116607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>
                <a:solidFill>
                  <a:schemeClr val="bg1"/>
                </a:solidFill>
                <a:highlight>
                  <a:srgbClr val="000000"/>
                </a:highlight>
              </a:rPr>
              <a:t>FIR</a:t>
            </a:r>
          </a:p>
          <a:p>
            <a:r>
              <a:rPr lang="en-US" b="1" i="1" u="sng" dirty="0">
                <a:solidFill>
                  <a:schemeClr val="bg1"/>
                </a:solidFill>
                <a:highlight>
                  <a:srgbClr val="000000"/>
                </a:highlight>
              </a:rPr>
              <a:t>PLYWOOD</a:t>
            </a:r>
          </a:p>
          <a:p>
            <a:r>
              <a:rPr lang="en-US" sz="1000" dirty="0"/>
              <a:t>1/2 4 x 8 AC</a:t>
            </a:r>
          </a:p>
          <a:p>
            <a:r>
              <a:rPr lang="en-US" sz="1000" dirty="0"/>
              <a:t>1/2 4 x 8 AB</a:t>
            </a:r>
          </a:p>
          <a:p>
            <a:r>
              <a:rPr lang="en-US" sz="1000" dirty="0"/>
              <a:t>1/2 4 x 8 CDX</a:t>
            </a:r>
          </a:p>
          <a:p>
            <a:r>
              <a:rPr lang="en-US" sz="1000" dirty="0"/>
              <a:t>3/4 4 x 8 AC</a:t>
            </a:r>
          </a:p>
          <a:p>
            <a:r>
              <a:rPr lang="en-US" sz="1000" dirty="0"/>
              <a:t>3/4 4 x 8 AB</a:t>
            </a:r>
          </a:p>
          <a:p>
            <a:r>
              <a:rPr lang="en-US" sz="1000" dirty="0"/>
              <a:t>3/4 4 x 8 CDX</a:t>
            </a:r>
          </a:p>
          <a:p>
            <a:r>
              <a:rPr lang="en-US" sz="1000" dirty="0"/>
              <a:t>3/4 4 x 8 CCX PTS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722486-CDD6-438C-85A7-62F8B318DE2A}"/>
              </a:ext>
            </a:extLst>
          </p:cNvPr>
          <p:cNvSpPr txBox="1"/>
          <p:nvPr/>
        </p:nvSpPr>
        <p:spPr>
          <a:xfrm>
            <a:off x="687895" y="1802995"/>
            <a:ext cx="16358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>
                <a:solidFill>
                  <a:schemeClr val="bg1"/>
                </a:solidFill>
                <a:highlight>
                  <a:srgbClr val="000000"/>
                </a:highlight>
              </a:rPr>
              <a:t>IMPORT PLYWOOD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89CF0D-EBEA-4AB9-B029-8042A3DE2A1E}"/>
              </a:ext>
            </a:extLst>
          </p:cNvPr>
          <p:cNvSpPr txBox="1"/>
          <p:nvPr/>
        </p:nvSpPr>
        <p:spPr>
          <a:xfrm>
            <a:off x="687895" y="1979721"/>
            <a:ext cx="145968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BIRCH</a:t>
            </a:r>
          </a:p>
          <a:p>
            <a:r>
              <a:rPr lang="en-US" sz="1100" dirty="0"/>
              <a:t>1/8 4 x 8 A-3</a:t>
            </a:r>
          </a:p>
          <a:p>
            <a:r>
              <a:rPr lang="en-US" sz="1100" dirty="0"/>
              <a:t>1/4 4 x 8 A-3</a:t>
            </a:r>
          </a:p>
          <a:p>
            <a:r>
              <a:rPr lang="en-US" sz="1100" dirty="0"/>
              <a:t>1/4 4 x 8 A-2</a:t>
            </a:r>
          </a:p>
          <a:p>
            <a:r>
              <a:rPr lang="en-US" sz="1100" dirty="0"/>
              <a:t>1/8 4 x 8 BALTIC</a:t>
            </a:r>
          </a:p>
          <a:p>
            <a:r>
              <a:rPr lang="en-US" sz="1100" dirty="0"/>
              <a:t>1/4 5 X 5 BALTIC 6 PLY</a:t>
            </a:r>
          </a:p>
          <a:p>
            <a:r>
              <a:rPr lang="en-US" sz="1100" dirty="0"/>
              <a:t>1/2 5 x 5 BALTIC 9 PLY</a:t>
            </a:r>
          </a:p>
          <a:p>
            <a:r>
              <a:rPr lang="en-US" sz="1100" dirty="0"/>
              <a:t>3/4 4 x 8 BC</a:t>
            </a:r>
          </a:p>
          <a:p>
            <a:r>
              <a:rPr lang="en-US" sz="1100" dirty="0"/>
              <a:t>3/4 5 x 5 BALTIC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C7F3C5-C3D0-447A-B41C-183963B4762E}"/>
              </a:ext>
            </a:extLst>
          </p:cNvPr>
          <p:cNvSpPr txBox="1"/>
          <p:nvPr/>
        </p:nvSpPr>
        <p:spPr>
          <a:xfrm>
            <a:off x="687895" y="3622549"/>
            <a:ext cx="1635854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LUAN</a:t>
            </a:r>
          </a:p>
          <a:p>
            <a:r>
              <a:rPr lang="en-US" sz="1100" dirty="0"/>
              <a:t>1/8 3 x 7 A-3</a:t>
            </a:r>
          </a:p>
          <a:p>
            <a:r>
              <a:rPr lang="en-US" sz="1100" dirty="0"/>
              <a:t>1/8 4 x 8 A-3</a:t>
            </a:r>
          </a:p>
          <a:p>
            <a:r>
              <a:rPr lang="en-US" sz="1100" dirty="0"/>
              <a:t>1/4 4 x 8 A-3</a:t>
            </a:r>
          </a:p>
          <a:p>
            <a:r>
              <a:rPr lang="en-US" sz="1100" dirty="0"/>
              <a:t>1/2 4 x 8 A-2</a:t>
            </a:r>
          </a:p>
          <a:p>
            <a:r>
              <a:rPr lang="en-US" sz="1100" dirty="0"/>
              <a:t>1/4 4 x 8 A-3 WHITE</a:t>
            </a:r>
          </a:p>
          <a:p>
            <a:r>
              <a:rPr lang="en-US" sz="1100" dirty="0"/>
              <a:t>3/8 4 x 8 WIGGLE BOARD</a:t>
            </a:r>
          </a:p>
          <a:p>
            <a:r>
              <a:rPr lang="en-US" sz="1100" dirty="0"/>
              <a:t>3/4 4 x 8 A-2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D29CDE-957B-4B69-B2C3-B10D8E98FF7F}"/>
              </a:ext>
            </a:extLst>
          </p:cNvPr>
          <p:cNvSpPr txBox="1"/>
          <p:nvPr/>
        </p:nvSpPr>
        <p:spPr>
          <a:xfrm>
            <a:off x="687895" y="5176821"/>
            <a:ext cx="1031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POPLAR</a:t>
            </a:r>
          </a:p>
          <a:p>
            <a:r>
              <a:rPr lang="en-US" sz="1100" dirty="0"/>
              <a:t>1/8 4 x 8 A-3</a:t>
            </a:r>
          </a:p>
          <a:p>
            <a:r>
              <a:rPr lang="en-US" sz="1100" dirty="0"/>
              <a:t>3/4 4 x 8 BC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2A72A6-882E-4084-B85B-C605C25BC029}"/>
              </a:ext>
            </a:extLst>
          </p:cNvPr>
          <p:cNvSpPr txBox="1"/>
          <p:nvPr/>
        </p:nvSpPr>
        <p:spPr>
          <a:xfrm>
            <a:off x="687895" y="1153331"/>
            <a:ext cx="1459685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>
                <a:solidFill>
                  <a:schemeClr val="bg1"/>
                </a:solidFill>
                <a:highlight>
                  <a:srgbClr val="000000"/>
                </a:highlight>
              </a:rPr>
              <a:t>MARINE PLY</a:t>
            </a:r>
          </a:p>
          <a:p>
            <a:r>
              <a:rPr lang="en-US" sz="1100" dirty="0"/>
              <a:t>3/4 4 X 8 ABX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34F34A-5210-4E6B-A6A9-7F9679A3B97C}"/>
              </a:ext>
            </a:extLst>
          </p:cNvPr>
          <p:cNvSpPr txBox="1"/>
          <p:nvPr/>
        </p:nvSpPr>
        <p:spPr>
          <a:xfrm>
            <a:off x="2592195" y="1153331"/>
            <a:ext cx="1828801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>
                <a:solidFill>
                  <a:schemeClr val="bg1"/>
                </a:solidFill>
                <a:highlight>
                  <a:srgbClr val="000000"/>
                </a:highlight>
              </a:rPr>
              <a:t>PARTICLE BOARD</a:t>
            </a:r>
          </a:p>
          <a:p>
            <a:r>
              <a:rPr lang="en-US" sz="1100" dirty="0"/>
              <a:t>11/16 4 x 8 IND</a:t>
            </a:r>
          </a:p>
          <a:p>
            <a:r>
              <a:rPr lang="en-US" sz="1100" dirty="0"/>
              <a:t>11/16 4 x 8 IND</a:t>
            </a:r>
          </a:p>
          <a:p>
            <a:r>
              <a:rPr lang="en-US" sz="1100" dirty="0"/>
              <a:t>3/4 4 x 8 IND</a:t>
            </a:r>
          </a:p>
          <a:p>
            <a:r>
              <a:rPr lang="en-US" sz="1100" dirty="0"/>
              <a:t>3/4 4 x 10 IND</a:t>
            </a:r>
          </a:p>
          <a:p>
            <a:r>
              <a:rPr lang="en-US" sz="1100" dirty="0"/>
              <a:t>3/4 4 x 12 IND</a:t>
            </a:r>
          </a:p>
          <a:p>
            <a:r>
              <a:rPr lang="en-US" sz="1100" dirty="0"/>
              <a:t>3/4 24 x 8, 10, 12 CTG</a:t>
            </a:r>
          </a:p>
          <a:p>
            <a:r>
              <a:rPr lang="en-US" sz="1100" dirty="0"/>
              <a:t>3/4 30 x 8, 10, 12 CTG</a:t>
            </a:r>
          </a:p>
          <a:p>
            <a:r>
              <a:rPr lang="en-US" sz="1100" dirty="0"/>
              <a:t>3/4 36 x 8, 10, 12 CTG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D7F8BAC-CF1A-4B23-8D97-2A54EC6FD519}"/>
              </a:ext>
            </a:extLst>
          </p:cNvPr>
          <p:cNvSpPr txBox="1"/>
          <p:nvPr/>
        </p:nvSpPr>
        <p:spPr>
          <a:xfrm>
            <a:off x="4513274" y="1153331"/>
            <a:ext cx="103184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>
                <a:solidFill>
                  <a:schemeClr val="bg1"/>
                </a:solidFill>
                <a:highlight>
                  <a:srgbClr val="000000"/>
                </a:highlight>
              </a:rPr>
              <a:t>PINE P.B</a:t>
            </a:r>
          </a:p>
          <a:p>
            <a:r>
              <a:rPr lang="en-US" sz="1100" dirty="0"/>
              <a:t>1/2 4 x 8</a:t>
            </a:r>
          </a:p>
          <a:p>
            <a:r>
              <a:rPr lang="en-US" sz="1100" dirty="0"/>
              <a:t>5/8 4 x 8</a:t>
            </a:r>
          </a:p>
          <a:p>
            <a:r>
              <a:rPr lang="en-US" sz="1100" dirty="0"/>
              <a:t>3/4 4 x 8</a:t>
            </a:r>
          </a:p>
          <a:p>
            <a:r>
              <a:rPr lang="en-US" sz="1100" dirty="0"/>
              <a:t>3/4 4 x 10</a:t>
            </a:r>
          </a:p>
          <a:p>
            <a:r>
              <a:rPr lang="en-US" sz="1100" dirty="0"/>
              <a:t>3/4 4 x 12</a:t>
            </a:r>
          </a:p>
          <a:p>
            <a:r>
              <a:rPr lang="en-US" sz="1100" dirty="0"/>
              <a:t>3/8 4 x 8</a:t>
            </a:r>
          </a:p>
          <a:p>
            <a:r>
              <a:rPr lang="en-US" sz="1100" dirty="0"/>
              <a:t>1” 4 x 8</a:t>
            </a:r>
          </a:p>
          <a:p>
            <a:r>
              <a:rPr lang="en-US" sz="1100" dirty="0"/>
              <a:t>1” 5 x 8</a:t>
            </a:r>
          </a:p>
          <a:p>
            <a:r>
              <a:rPr lang="en-US" sz="1100" dirty="0"/>
              <a:t>1” 5 x 10</a:t>
            </a:r>
          </a:p>
          <a:p>
            <a:r>
              <a:rPr lang="en-US" sz="1100" dirty="0"/>
              <a:t>1”1/8 4 x 8</a:t>
            </a:r>
          </a:p>
          <a:p>
            <a:r>
              <a:rPr lang="en-US" sz="1100" dirty="0"/>
              <a:t>1”1/8 5 x 8</a:t>
            </a:r>
          </a:p>
          <a:p>
            <a:r>
              <a:rPr lang="en-US" sz="1100" dirty="0"/>
              <a:t>1” 1/8 x 12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284ED6F-50E8-4094-B7B4-616BDA9AB81D}"/>
              </a:ext>
            </a:extLst>
          </p:cNvPr>
          <p:cNvSpPr txBox="1"/>
          <p:nvPr/>
        </p:nvSpPr>
        <p:spPr>
          <a:xfrm>
            <a:off x="2625749" y="4811086"/>
            <a:ext cx="14429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>
                <a:solidFill>
                  <a:schemeClr val="bg1"/>
                </a:solidFill>
                <a:highlight>
                  <a:srgbClr val="000000"/>
                </a:highlight>
              </a:rPr>
              <a:t>HARDBOARD</a:t>
            </a:r>
          </a:p>
          <a:p>
            <a:r>
              <a:rPr lang="en-US" sz="1100" dirty="0"/>
              <a:t>1/8 4 x 8 PEGBOARD</a:t>
            </a:r>
          </a:p>
          <a:p>
            <a:r>
              <a:rPr lang="en-US" sz="1100" dirty="0"/>
              <a:t>1/4 4 x 8 PEGBOARD</a:t>
            </a:r>
          </a:p>
          <a:p>
            <a:r>
              <a:rPr lang="en-US" sz="1100" dirty="0"/>
              <a:t>1/8 4 x 8 STD</a:t>
            </a:r>
          </a:p>
          <a:p>
            <a:r>
              <a:rPr lang="en-US" sz="1100" dirty="0"/>
              <a:t>1/4 4 x 8 STD</a:t>
            </a:r>
          </a:p>
          <a:p>
            <a:r>
              <a:rPr lang="en-US" sz="1100" dirty="0"/>
              <a:t>1/8 4 x 8 TEMP</a:t>
            </a:r>
          </a:p>
          <a:p>
            <a:r>
              <a:rPr lang="en-US" sz="1100" dirty="0"/>
              <a:t>1/4 4 x 8 TEMP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834489-63D9-4629-8123-36ECA06D71A9}"/>
              </a:ext>
            </a:extLst>
          </p:cNvPr>
          <p:cNvSpPr txBox="1"/>
          <p:nvPr/>
        </p:nvSpPr>
        <p:spPr>
          <a:xfrm>
            <a:off x="4513274" y="3553988"/>
            <a:ext cx="1400962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>
                <a:solidFill>
                  <a:schemeClr val="bg1"/>
                </a:solidFill>
                <a:highlight>
                  <a:srgbClr val="000000"/>
                </a:highlight>
              </a:rPr>
              <a:t>M.D.O</a:t>
            </a:r>
          </a:p>
          <a:p>
            <a:r>
              <a:rPr lang="en-US" sz="1100" dirty="0"/>
              <a:t>1/2 4 x 8 1-S</a:t>
            </a:r>
          </a:p>
          <a:p>
            <a:r>
              <a:rPr lang="en-US" sz="1100" dirty="0"/>
              <a:t>1/2 4 x 8 2-S</a:t>
            </a:r>
          </a:p>
          <a:p>
            <a:r>
              <a:rPr lang="en-US" sz="1100" dirty="0"/>
              <a:t>1/2 4 x 8 1-S PRIMED</a:t>
            </a:r>
          </a:p>
          <a:p>
            <a:r>
              <a:rPr lang="en-US" sz="1100" dirty="0"/>
              <a:t>1/2 4 x 8 2-S PRIMED</a:t>
            </a:r>
          </a:p>
          <a:p>
            <a:r>
              <a:rPr lang="en-US" sz="1100" dirty="0"/>
              <a:t>3/4 4 x 8 2-S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368B0C9-040D-4683-8957-2C867790CCCB}"/>
              </a:ext>
            </a:extLst>
          </p:cNvPr>
          <p:cNvSpPr txBox="1"/>
          <p:nvPr/>
        </p:nvSpPr>
        <p:spPr>
          <a:xfrm>
            <a:off x="6096000" y="1153331"/>
            <a:ext cx="151001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>
                <a:solidFill>
                  <a:schemeClr val="bg1"/>
                </a:solidFill>
                <a:highlight>
                  <a:srgbClr val="000000"/>
                </a:highlight>
              </a:rPr>
              <a:t>MDF</a:t>
            </a:r>
          </a:p>
          <a:p>
            <a:r>
              <a:rPr lang="en-US" sz="1100" dirty="0"/>
              <a:t>1/8 4 x 8</a:t>
            </a:r>
          </a:p>
          <a:p>
            <a:r>
              <a:rPr lang="en-US" sz="1100" dirty="0"/>
              <a:t>1/4 4 x 8</a:t>
            </a:r>
          </a:p>
          <a:p>
            <a:r>
              <a:rPr lang="en-US" sz="1100" dirty="0"/>
              <a:t>1/4 4 x 10</a:t>
            </a:r>
          </a:p>
          <a:p>
            <a:r>
              <a:rPr lang="en-US" sz="1100" dirty="0"/>
              <a:t>3/8 4 x 8</a:t>
            </a:r>
          </a:p>
          <a:p>
            <a:r>
              <a:rPr lang="en-US" sz="1100" dirty="0"/>
              <a:t>3/8 4 x 10</a:t>
            </a:r>
          </a:p>
          <a:p>
            <a:r>
              <a:rPr lang="en-US" sz="1100" dirty="0"/>
              <a:t>1/2 4 x 8</a:t>
            </a:r>
          </a:p>
          <a:p>
            <a:r>
              <a:rPr lang="en-US" sz="1100" dirty="0"/>
              <a:t>1/2 4 x 10</a:t>
            </a:r>
          </a:p>
          <a:p>
            <a:r>
              <a:rPr lang="en-US" sz="1100" dirty="0"/>
              <a:t>5/8 4 x 8</a:t>
            </a:r>
          </a:p>
          <a:p>
            <a:r>
              <a:rPr lang="en-US" sz="1100" dirty="0"/>
              <a:t>3/4 4 x 8</a:t>
            </a:r>
          </a:p>
          <a:p>
            <a:r>
              <a:rPr lang="en-US" sz="1100" dirty="0"/>
              <a:t>3/4 4 x 8 FIRE RATED</a:t>
            </a:r>
          </a:p>
          <a:p>
            <a:r>
              <a:rPr lang="en-US" sz="1100" dirty="0"/>
              <a:t>3/4 4 x 8 ULTRALIGHT</a:t>
            </a:r>
          </a:p>
          <a:p>
            <a:r>
              <a:rPr lang="en-US" sz="1100" dirty="0"/>
              <a:t>3/4 4 x 10</a:t>
            </a:r>
          </a:p>
          <a:p>
            <a:r>
              <a:rPr lang="en-US" sz="1100" dirty="0"/>
              <a:t>3/4 4 x 10 ULTRALIGHT</a:t>
            </a:r>
          </a:p>
          <a:p>
            <a:r>
              <a:rPr lang="en-US" sz="1100" dirty="0"/>
              <a:t>3/4 4 x 12</a:t>
            </a:r>
          </a:p>
          <a:p>
            <a:r>
              <a:rPr lang="en-US" sz="1100" dirty="0"/>
              <a:t>3/4 5 x 8</a:t>
            </a:r>
          </a:p>
          <a:p>
            <a:r>
              <a:rPr lang="en-US" sz="1100" dirty="0"/>
              <a:t>1” 4 x 8</a:t>
            </a:r>
          </a:p>
          <a:p>
            <a:r>
              <a:rPr lang="en-US" sz="1100" dirty="0"/>
              <a:t>1 1/8 4 x 8</a:t>
            </a:r>
          </a:p>
          <a:p>
            <a:r>
              <a:rPr lang="en-US" sz="1100" dirty="0"/>
              <a:t>1 1/4 5 x 8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A44B565-1810-4814-B7A7-9C28015727D6}"/>
              </a:ext>
            </a:extLst>
          </p:cNvPr>
          <p:cNvSpPr txBox="1"/>
          <p:nvPr/>
        </p:nvSpPr>
        <p:spPr>
          <a:xfrm>
            <a:off x="4513274" y="4811086"/>
            <a:ext cx="88084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>
                <a:solidFill>
                  <a:schemeClr val="bg1"/>
                </a:solidFill>
                <a:highlight>
                  <a:srgbClr val="000000"/>
                </a:highlight>
              </a:rPr>
              <a:t>MEDEX</a:t>
            </a:r>
          </a:p>
          <a:p>
            <a:r>
              <a:rPr lang="en-US" sz="1100" dirty="0"/>
              <a:t>3/8 4 x 8</a:t>
            </a:r>
          </a:p>
          <a:p>
            <a:r>
              <a:rPr lang="en-US" sz="1100" dirty="0"/>
              <a:t>1/2 4 x 8</a:t>
            </a:r>
          </a:p>
          <a:p>
            <a:r>
              <a:rPr lang="en-US" sz="1100" dirty="0"/>
              <a:t>5/8 4 x 8</a:t>
            </a:r>
          </a:p>
          <a:p>
            <a:r>
              <a:rPr lang="en-US" sz="1100" dirty="0"/>
              <a:t>3/4 4 x 8</a:t>
            </a:r>
          </a:p>
          <a:p>
            <a:r>
              <a:rPr lang="en-US" sz="1100" dirty="0"/>
              <a:t>3/4 4 x 10</a:t>
            </a:r>
          </a:p>
          <a:p>
            <a:r>
              <a:rPr lang="en-US" sz="1100" dirty="0"/>
              <a:t>1” 4 x 8</a:t>
            </a:r>
          </a:p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543A22F-16AE-4794-9416-3B2AC1890EA7}"/>
              </a:ext>
            </a:extLst>
          </p:cNvPr>
          <p:cNvSpPr txBox="1"/>
          <p:nvPr/>
        </p:nvSpPr>
        <p:spPr>
          <a:xfrm>
            <a:off x="7606020" y="1153331"/>
            <a:ext cx="1655428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>
                <a:solidFill>
                  <a:schemeClr val="bg1"/>
                </a:solidFill>
                <a:highlight>
                  <a:srgbClr val="000000"/>
                </a:highlight>
              </a:rPr>
              <a:t>VENEERS</a:t>
            </a:r>
          </a:p>
          <a:p>
            <a:r>
              <a:rPr lang="en-US" sz="1000" b="1" i="1" dirty="0">
                <a:latin typeface="Book Antiqua" panose="02040602050305030304" pitchFamily="18" charset="0"/>
              </a:rPr>
              <a:t>2x8 4x8</a:t>
            </a:r>
          </a:p>
          <a:p>
            <a:r>
              <a:rPr lang="en-US" sz="1000" b="1" i="1" dirty="0">
                <a:latin typeface="Book Antiqua" panose="02040602050305030304" pitchFamily="18" charset="0"/>
              </a:rPr>
              <a:t>AVAILABLE IN 10 MIL </a:t>
            </a:r>
          </a:p>
          <a:p>
            <a:r>
              <a:rPr lang="en-US" sz="1000" b="1" i="1" dirty="0">
                <a:latin typeface="Book Antiqua" panose="02040602050305030304" pitchFamily="18" charset="0"/>
              </a:rPr>
              <a:t>PAPER BACK</a:t>
            </a:r>
          </a:p>
          <a:p>
            <a:r>
              <a:rPr lang="en-US" sz="1000" b="1" i="1" dirty="0">
                <a:latin typeface="Book Antiqua" panose="02040602050305030304" pitchFamily="18" charset="0"/>
              </a:rPr>
              <a:t>AND “NBL” NO BLACK LIN</a:t>
            </a:r>
            <a:r>
              <a:rPr lang="en-US" sz="1000" b="1" dirty="0"/>
              <a:t>E</a:t>
            </a:r>
          </a:p>
          <a:p>
            <a:r>
              <a:rPr lang="en-US" sz="1000" dirty="0"/>
              <a:t>ALDER</a:t>
            </a:r>
          </a:p>
          <a:p>
            <a:r>
              <a:rPr lang="en-US" sz="1000" dirty="0"/>
              <a:t>ASH</a:t>
            </a:r>
          </a:p>
          <a:p>
            <a:r>
              <a:rPr lang="en-US" sz="1000" dirty="0"/>
              <a:t>BIRCH WHT</a:t>
            </a:r>
          </a:p>
          <a:p>
            <a:r>
              <a:rPr lang="en-US" sz="1000" dirty="0"/>
              <a:t>BIRCH RED</a:t>
            </a:r>
          </a:p>
          <a:p>
            <a:r>
              <a:rPr lang="en-US" sz="1000" dirty="0"/>
              <a:t>CHERRY</a:t>
            </a:r>
          </a:p>
          <a:p>
            <a:r>
              <a:rPr lang="en-US" sz="1000" dirty="0"/>
              <a:t>MAPLE </a:t>
            </a:r>
          </a:p>
          <a:p>
            <a:r>
              <a:rPr lang="en-US" sz="1000" dirty="0"/>
              <a:t>MAHOG</a:t>
            </a:r>
          </a:p>
          <a:p>
            <a:r>
              <a:rPr lang="en-US" sz="1000" dirty="0"/>
              <a:t>RED OAK </a:t>
            </a:r>
          </a:p>
          <a:p>
            <a:r>
              <a:rPr lang="en-US" sz="1000" dirty="0"/>
              <a:t>WALNUT</a:t>
            </a:r>
          </a:p>
          <a:p>
            <a:r>
              <a:rPr lang="en-US" sz="1000" dirty="0"/>
              <a:t>TEAK </a:t>
            </a:r>
          </a:p>
          <a:p>
            <a:r>
              <a:rPr lang="en-US" sz="1000" dirty="0"/>
              <a:t>V.G FIR</a:t>
            </a:r>
          </a:p>
          <a:p>
            <a:endParaRPr lang="en-US" sz="1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7A83C7-F8D4-470D-BE98-C65CD7BC2810}"/>
              </a:ext>
            </a:extLst>
          </p:cNvPr>
          <p:cNvSpPr txBox="1"/>
          <p:nvPr/>
        </p:nvSpPr>
        <p:spPr>
          <a:xfrm>
            <a:off x="7606019" y="3954558"/>
            <a:ext cx="2265027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>
                <a:solidFill>
                  <a:schemeClr val="bg1"/>
                </a:solidFill>
                <a:highlight>
                  <a:srgbClr val="000000"/>
                </a:highlight>
              </a:rPr>
              <a:t>EDGE TAPE</a:t>
            </a:r>
          </a:p>
          <a:p>
            <a:r>
              <a:rPr lang="en-US" sz="900" b="1" i="1" dirty="0">
                <a:latin typeface="Book Antiqua" panose="02040602050305030304" pitchFamily="18" charset="0"/>
              </a:rPr>
              <a:t>MELAMINE TAPE PVC, REAL WOOD AUTO &amp; H.M.</a:t>
            </a:r>
          </a:p>
          <a:p>
            <a:r>
              <a:rPr lang="en-US" sz="1100" dirty="0"/>
              <a:t>3/16 x 250 WHT H.M.</a:t>
            </a:r>
          </a:p>
          <a:p>
            <a:r>
              <a:rPr lang="en-US" sz="1100" dirty="0"/>
              <a:t>3/16 x 250 ALM H.M.</a:t>
            </a:r>
          </a:p>
          <a:p>
            <a:r>
              <a:rPr lang="en-US" sz="1100" dirty="0"/>
              <a:t>3/16 x 250 GREY H.M.</a:t>
            </a:r>
          </a:p>
          <a:p>
            <a:r>
              <a:rPr lang="en-US" sz="1100" dirty="0"/>
              <a:t>3/16 x 250 BLACK H.M.</a:t>
            </a:r>
          </a:p>
          <a:p>
            <a:r>
              <a:rPr lang="en-US" sz="1100" dirty="0"/>
              <a:t>3/16 x 250 CHAMP H.M.</a:t>
            </a:r>
          </a:p>
          <a:p>
            <a:r>
              <a:rPr lang="en-US" sz="1100" dirty="0"/>
              <a:t>3/16 x 250 MAPLE H.M.</a:t>
            </a:r>
          </a:p>
          <a:p>
            <a:r>
              <a:rPr lang="en-US" sz="1100" dirty="0"/>
              <a:t>3/16 x 250 RED OAK H.M.</a:t>
            </a:r>
          </a:p>
          <a:p>
            <a:r>
              <a:rPr lang="en-US" sz="1100" dirty="0"/>
              <a:t>3/16 x 250 BIRCH H.M.</a:t>
            </a:r>
          </a:p>
          <a:p>
            <a:r>
              <a:rPr lang="en-US" sz="1100" dirty="0"/>
              <a:t>7/8 x 500 BIRCH AUTO</a:t>
            </a:r>
          </a:p>
          <a:p>
            <a:r>
              <a:rPr lang="en-US" sz="1100" dirty="0"/>
              <a:t>7/8 x 500 RED BIRCH AUTO</a:t>
            </a:r>
          </a:p>
          <a:p>
            <a:r>
              <a:rPr lang="en-US" sz="1100" dirty="0"/>
              <a:t>7/8 x 500 RED OAK AUTO</a:t>
            </a:r>
          </a:p>
          <a:p>
            <a:r>
              <a:rPr lang="en-US" sz="1100" dirty="0"/>
              <a:t>7/8 x 1200 WHT, ALM, CHAMP PVC</a:t>
            </a:r>
          </a:p>
          <a:p>
            <a:endParaRPr lang="en-US" sz="900" b="1" i="1" dirty="0"/>
          </a:p>
          <a:p>
            <a:endParaRPr lang="en-US" sz="900" b="1" i="1" dirty="0">
              <a:latin typeface="Book Antiqua" panose="0204060205030503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18CF30-E3E5-4420-995B-4E5D8F619FFD}"/>
              </a:ext>
            </a:extLst>
          </p:cNvPr>
          <p:cNvSpPr txBox="1"/>
          <p:nvPr/>
        </p:nvSpPr>
        <p:spPr>
          <a:xfrm>
            <a:off x="6096001" y="4594737"/>
            <a:ext cx="1655428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>
                <a:solidFill>
                  <a:schemeClr val="bg1"/>
                </a:solidFill>
                <a:highlight>
                  <a:srgbClr val="000000"/>
                </a:highlight>
              </a:rPr>
              <a:t>MELAMINE</a:t>
            </a:r>
          </a:p>
          <a:p>
            <a:r>
              <a:rPr lang="en-US" sz="900" b="1" i="1" dirty="0">
                <a:latin typeface="Book Antiqua" panose="02040602050305030304" pitchFamily="18" charset="0"/>
              </a:rPr>
              <a:t>“COLDROLL”</a:t>
            </a:r>
          </a:p>
          <a:p>
            <a:r>
              <a:rPr lang="en-US" sz="900" b="1" i="1" dirty="0">
                <a:latin typeface="Book Antiqua" panose="02040602050305030304" pitchFamily="18" charset="0"/>
              </a:rPr>
              <a:t>WHITE-BLACK-ALMOND-</a:t>
            </a:r>
          </a:p>
          <a:p>
            <a:r>
              <a:rPr lang="en-US" sz="900" b="1" i="1" dirty="0">
                <a:latin typeface="Book Antiqua" panose="02040602050305030304" pitchFamily="18" charset="0"/>
              </a:rPr>
              <a:t>CHAMPAGNE</a:t>
            </a:r>
          </a:p>
          <a:p>
            <a:r>
              <a:rPr lang="en-US" sz="1100" dirty="0"/>
              <a:t>1/4 1-S</a:t>
            </a:r>
          </a:p>
          <a:p>
            <a:r>
              <a:rPr lang="en-US" sz="1100" dirty="0"/>
              <a:t>1/2 1-S</a:t>
            </a:r>
          </a:p>
          <a:p>
            <a:r>
              <a:rPr lang="en-US" sz="1100" dirty="0"/>
              <a:t>1/2 2-S</a:t>
            </a:r>
          </a:p>
          <a:p>
            <a:r>
              <a:rPr lang="en-US" sz="1100" dirty="0"/>
              <a:t>5/8 1-S</a:t>
            </a:r>
          </a:p>
          <a:p>
            <a:r>
              <a:rPr lang="en-US" sz="1100" dirty="0"/>
              <a:t>5/8 2-S</a:t>
            </a:r>
          </a:p>
          <a:p>
            <a:r>
              <a:rPr lang="en-US" sz="1100" dirty="0"/>
              <a:t>3/4 1-S</a:t>
            </a:r>
          </a:p>
          <a:p>
            <a:r>
              <a:rPr lang="en-US" sz="1100" dirty="0"/>
              <a:t>3/4 2-S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44A045D-8349-4F47-BD48-4150C3B80E78}"/>
              </a:ext>
            </a:extLst>
          </p:cNvPr>
          <p:cNvSpPr txBox="1"/>
          <p:nvPr/>
        </p:nvSpPr>
        <p:spPr>
          <a:xfrm>
            <a:off x="9910201" y="1153331"/>
            <a:ext cx="1439547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>
                <a:solidFill>
                  <a:schemeClr val="bg1"/>
                </a:solidFill>
                <a:highlight>
                  <a:srgbClr val="000000"/>
                </a:highlight>
              </a:rPr>
              <a:t>PANOLAM</a:t>
            </a:r>
          </a:p>
          <a:p>
            <a:r>
              <a:rPr lang="en-US" sz="1100" dirty="0"/>
              <a:t>1/4 WHITE 1-S</a:t>
            </a:r>
          </a:p>
          <a:p>
            <a:r>
              <a:rPr lang="en-US" sz="1100" dirty="0"/>
              <a:t>1/2 WHITE 1-S</a:t>
            </a:r>
          </a:p>
          <a:p>
            <a:r>
              <a:rPr lang="en-US" sz="1100" dirty="0"/>
              <a:t>1/2 WHITE 2-S</a:t>
            </a:r>
          </a:p>
          <a:p>
            <a:r>
              <a:rPr lang="en-US" sz="1100" dirty="0"/>
              <a:t>5/8 WHITE 1-S</a:t>
            </a:r>
          </a:p>
          <a:p>
            <a:r>
              <a:rPr lang="en-US" sz="1100" dirty="0"/>
              <a:t>5/8 WHITE 2-S</a:t>
            </a:r>
          </a:p>
          <a:p>
            <a:r>
              <a:rPr lang="en-US" sz="1100" dirty="0"/>
              <a:t>3/4 WHITE 1-S</a:t>
            </a:r>
          </a:p>
          <a:p>
            <a:r>
              <a:rPr lang="en-US" sz="1100" dirty="0"/>
              <a:t>3/4 WHITE 2-S</a:t>
            </a:r>
          </a:p>
          <a:p>
            <a:r>
              <a:rPr lang="en-US" sz="1100" dirty="0"/>
              <a:t>1” WHITE 2-S</a:t>
            </a:r>
          </a:p>
          <a:p>
            <a:r>
              <a:rPr lang="en-US" sz="1100" dirty="0"/>
              <a:t>1/4 ALMOND 1-S</a:t>
            </a:r>
          </a:p>
          <a:p>
            <a:r>
              <a:rPr lang="en-US" sz="1100" dirty="0"/>
              <a:t>1/2 ALMOND 1-S</a:t>
            </a:r>
          </a:p>
          <a:p>
            <a:r>
              <a:rPr lang="en-US" sz="1100" dirty="0"/>
              <a:t>1/2 ALMOND 2-S</a:t>
            </a:r>
          </a:p>
          <a:p>
            <a:r>
              <a:rPr lang="en-US" sz="1100" dirty="0"/>
              <a:t>5/8 ALMOND 2-S</a:t>
            </a:r>
          </a:p>
          <a:p>
            <a:r>
              <a:rPr lang="en-US" sz="1100" dirty="0"/>
              <a:t>3/4 ALMOND 1-S</a:t>
            </a:r>
          </a:p>
          <a:p>
            <a:r>
              <a:rPr lang="en-US" sz="1100" dirty="0"/>
              <a:t>3/4 ALMOND 2-S</a:t>
            </a:r>
          </a:p>
          <a:p>
            <a:r>
              <a:rPr lang="en-US" sz="1100" dirty="0"/>
              <a:t>1” ALMOND 2-S</a:t>
            </a:r>
          </a:p>
          <a:p>
            <a:r>
              <a:rPr lang="en-US" sz="1100" dirty="0"/>
              <a:t>1/4 BLACK 1-S</a:t>
            </a:r>
          </a:p>
          <a:p>
            <a:r>
              <a:rPr lang="en-US" sz="1100" dirty="0"/>
              <a:t>1/2 BLACK 2-S</a:t>
            </a:r>
          </a:p>
          <a:p>
            <a:r>
              <a:rPr lang="en-US" sz="1100" dirty="0"/>
              <a:t>3/4 BLACK 1-S</a:t>
            </a:r>
          </a:p>
          <a:p>
            <a:r>
              <a:rPr lang="en-US" sz="1100" dirty="0"/>
              <a:t>3/4 BLACK 2-S</a:t>
            </a:r>
          </a:p>
          <a:p>
            <a:r>
              <a:rPr lang="en-US" sz="1100" dirty="0"/>
              <a:t>1” BLACK 2-S</a:t>
            </a:r>
          </a:p>
          <a:p>
            <a:r>
              <a:rPr lang="en-US" sz="1100" dirty="0"/>
              <a:t>1/4 GREY 1-S</a:t>
            </a:r>
          </a:p>
          <a:p>
            <a:r>
              <a:rPr lang="en-US" sz="1100" dirty="0"/>
              <a:t>1/2 GREY 2-S</a:t>
            </a:r>
          </a:p>
          <a:p>
            <a:r>
              <a:rPr lang="en-US" sz="1100" dirty="0"/>
              <a:t>3/4 GREY 2-S</a:t>
            </a:r>
          </a:p>
          <a:p>
            <a:r>
              <a:rPr lang="en-US" sz="1100" dirty="0"/>
              <a:t>1” GREY 2-S</a:t>
            </a:r>
          </a:p>
          <a:p>
            <a:endParaRPr lang="en-US" sz="1100" dirty="0"/>
          </a:p>
          <a:p>
            <a:r>
              <a:rPr lang="en-US" sz="900" b="1" i="1" dirty="0">
                <a:latin typeface="Book Antiqua" panose="02040602050305030304" pitchFamily="18" charset="0"/>
              </a:rPr>
              <a:t>SEE BROCHURE FOR</a:t>
            </a:r>
          </a:p>
          <a:p>
            <a:r>
              <a:rPr lang="en-US" sz="900" b="1" i="1" dirty="0">
                <a:latin typeface="Book Antiqua" panose="02040602050305030304" pitchFamily="18" charset="0"/>
              </a:rPr>
              <a:t>45 WOODGRAINS &amp;</a:t>
            </a:r>
          </a:p>
          <a:p>
            <a:r>
              <a:rPr lang="en-US" sz="900" b="1" i="1" dirty="0">
                <a:latin typeface="Book Antiqua" panose="02040602050305030304" pitchFamily="18" charset="0"/>
              </a:rPr>
              <a:t>PATTERNS IN STOC</a:t>
            </a:r>
            <a:r>
              <a:rPr lang="en-US" sz="1100" dirty="0"/>
              <a:t>K</a:t>
            </a:r>
          </a:p>
          <a:p>
            <a:r>
              <a:rPr lang="en-US" sz="1100" dirty="0"/>
              <a:t>1/4 1-S</a:t>
            </a:r>
          </a:p>
          <a:p>
            <a:r>
              <a:rPr lang="en-US" sz="1100" dirty="0"/>
              <a:t>3/4 2-S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E0EB141-C018-400E-8705-EAC681316A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6976" y="-172273"/>
            <a:ext cx="9876376" cy="1396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14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ome | Panolam Surface Systems">
            <a:extLst>
              <a:ext uri="{FF2B5EF4-FFF2-40B4-BE49-F238E27FC236}">
                <a16:creationId xmlns:a16="http://schemas.microsoft.com/office/drawing/2014/main" id="{9B1C1DF3-C55D-4795-9E47-BA068E5E7C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64" y="1931173"/>
            <a:ext cx="31242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hemetal in 2020 | Allianz logo, Metal design, Tech company logos">
            <a:extLst>
              <a:ext uri="{FF2B5EF4-FFF2-40B4-BE49-F238E27FC236}">
                <a16:creationId xmlns:a16="http://schemas.microsoft.com/office/drawing/2014/main" id="{6AD6FBD6-E6FF-4502-8CBD-E6DF0F4924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9615">
            <a:off x="8914258" y="805824"/>
            <a:ext cx="2393691" cy="1123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7DA8975-9D52-430A-9386-9CC346FB6F9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39727" b="38648"/>
          <a:stretch/>
        </p:blipFill>
        <p:spPr>
          <a:xfrm>
            <a:off x="9825680" y="1923748"/>
            <a:ext cx="2143125" cy="438538"/>
          </a:xfrm>
          <a:prstGeom prst="rect">
            <a:avLst/>
          </a:prstGeom>
        </p:spPr>
      </p:pic>
      <p:pic>
        <p:nvPicPr>
          <p:cNvPr id="2054" name="Picture 6" descr="Manufactured Slabs - Bella Stone Designs">
            <a:extLst>
              <a:ext uri="{FF2B5EF4-FFF2-40B4-BE49-F238E27FC236}">
                <a16:creationId xmlns:a16="http://schemas.microsoft.com/office/drawing/2014/main" id="{20867733-8D33-4509-85BE-446E8E6FE1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431" y="791429"/>
            <a:ext cx="2857500" cy="792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SapienStone - Aplikacije na Google Playu">
            <a:extLst>
              <a:ext uri="{FF2B5EF4-FFF2-40B4-BE49-F238E27FC236}">
                <a16:creationId xmlns:a16="http://schemas.microsoft.com/office/drawing/2014/main" id="{6B0FD440-64D6-48DB-9E3A-0F3C59E709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10" b="26604"/>
          <a:stretch/>
        </p:blipFill>
        <p:spPr bwMode="auto">
          <a:xfrm>
            <a:off x="800012" y="5708445"/>
            <a:ext cx="3057525" cy="689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BRAND STANDARDS CORPORATE BRAND STANDARD">
            <a:extLst>
              <a:ext uri="{FF2B5EF4-FFF2-40B4-BE49-F238E27FC236}">
                <a16:creationId xmlns:a16="http://schemas.microsoft.com/office/drawing/2014/main" id="{70275B38-0539-4DBF-953C-7FC1909822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718" y="1831560"/>
            <a:ext cx="3423292" cy="957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Pionite-logo-TD | Panolam Surface Systems">
            <a:extLst>
              <a:ext uri="{FF2B5EF4-FFF2-40B4-BE49-F238E27FC236}">
                <a16:creationId xmlns:a16="http://schemas.microsoft.com/office/drawing/2014/main" id="{108B80CA-7FAF-47A1-AB46-D6F7481DB0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98645">
            <a:off x="281177" y="863478"/>
            <a:ext cx="269557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Nevamar | Panolam Surface Systems">
            <a:extLst>
              <a:ext uri="{FF2B5EF4-FFF2-40B4-BE49-F238E27FC236}">
                <a16:creationId xmlns:a16="http://schemas.microsoft.com/office/drawing/2014/main" id="{B4D15773-3279-4D19-858A-B570DC6E04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5990">
            <a:off x="207932" y="3013160"/>
            <a:ext cx="31432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Maine Countertops | LivingStone Solid Surface by Bangor Wholesale Laminates">
            <a:extLst>
              <a:ext uri="{FF2B5EF4-FFF2-40B4-BE49-F238E27FC236}">
                <a16:creationId xmlns:a16="http://schemas.microsoft.com/office/drawing/2014/main" id="{5B434416-F814-4470-BA2E-F1B3AFC188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14" b="35833"/>
          <a:stretch/>
        </p:blipFill>
        <p:spPr bwMode="auto">
          <a:xfrm>
            <a:off x="3944219" y="1960905"/>
            <a:ext cx="2133600" cy="558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InteriorArts Logo2 – Laminate Countertops">
            <a:extLst>
              <a:ext uri="{FF2B5EF4-FFF2-40B4-BE49-F238E27FC236}">
                <a16:creationId xmlns:a16="http://schemas.microsoft.com/office/drawing/2014/main" id="{005D95AF-3478-4CA5-A9AE-9DD5CB66AF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083" b="29394"/>
          <a:stretch/>
        </p:blipFill>
        <p:spPr bwMode="auto">
          <a:xfrm rot="19829777">
            <a:off x="9798684" y="2792727"/>
            <a:ext cx="2381250" cy="517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MIRLUX Premium Panel">
            <a:extLst>
              <a:ext uri="{FF2B5EF4-FFF2-40B4-BE49-F238E27FC236}">
                <a16:creationId xmlns:a16="http://schemas.microsoft.com/office/drawing/2014/main" id="{938341D7-26BE-45A2-ABC9-76DE35AE41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8272" y="5665383"/>
            <a:ext cx="200025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Redefining Wood - Uniboard">
            <a:extLst>
              <a:ext uri="{FF2B5EF4-FFF2-40B4-BE49-F238E27FC236}">
                <a16:creationId xmlns:a16="http://schemas.microsoft.com/office/drawing/2014/main" id="{DC6548C2-2B8C-4DD3-BC94-D22E54912E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09" b="37592"/>
          <a:stretch/>
        </p:blipFill>
        <p:spPr bwMode="auto">
          <a:xfrm>
            <a:off x="4218417" y="2607532"/>
            <a:ext cx="3159732" cy="868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Picture 24" descr="Collins Pine Company">
            <a:extLst>
              <a:ext uri="{FF2B5EF4-FFF2-40B4-BE49-F238E27FC236}">
                <a16:creationId xmlns:a16="http://schemas.microsoft.com/office/drawing/2014/main" id="{E52C374D-3C1A-49B7-9F92-542D22804E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7010" y="4141928"/>
            <a:ext cx="2143125" cy="948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ompac Quartz — Statewide Granite &amp; Marble">
            <a:extLst>
              <a:ext uri="{FF2B5EF4-FFF2-40B4-BE49-F238E27FC236}">
                <a16:creationId xmlns:a16="http://schemas.microsoft.com/office/drawing/2014/main" id="{E7C3CEF2-F2D1-4B26-AFE8-FF0C21805F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784" y="4429184"/>
            <a:ext cx="3124200" cy="595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Spellman Hardwoods (@spellmanhardwds) | Twitter">
            <a:extLst>
              <a:ext uri="{FF2B5EF4-FFF2-40B4-BE49-F238E27FC236}">
                <a16:creationId xmlns:a16="http://schemas.microsoft.com/office/drawing/2014/main" id="{92671E28-BA74-4379-B106-65D30CEFAB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3352" y="74914"/>
            <a:ext cx="1161759" cy="923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97E7AC8-BBA3-4A04-91C4-E4E8B3491942}"/>
              </a:ext>
            </a:extLst>
          </p:cNvPr>
          <p:cNvSpPr txBox="1"/>
          <p:nvPr/>
        </p:nvSpPr>
        <p:spPr>
          <a:xfrm>
            <a:off x="4453389" y="3927257"/>
            <a:ext cx="3504364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SPELLMAN HARDWOODS, INC</a:t>
            </a:r>
          </a:p>
          <a:p>
            <a:pPr algn="ctr"/>
            <a:r>
              <a:rPr lang="en-US" sz="1100" dirty="0"/>
              <a:t>4645 North 43</a:t>
            </a:r>
            <a:r>
              <a:rPr lang="en-US" sz="1100" baseline="30000" dirty="0"/>
              <a:t>rd</a:t>
            </a:r>
            <a:r>
              <a:rPr lang="en-US" sz="1100" dirty="0"/>
              <a:t> avenue</a:t>
            </a:r>
          </a:p>
          <a:p>
            <a:pPr algn="ctr"/>
            <a:r>
              <a:rPr lang="en-US" sz="1100" dirty="0"/>
              <a:t>Phoenix, AZ 85031</a:t>
            </a:r>
          </a:p>
          <a:p>
            <a:pPr algn="ctr"/>
            <a:r>
              <a:rPr lang="en-US" sz="1100" dirty="0" err="1"/>
              <a:t>Phx</a:t>
            </a:r>
            <a:r>
              <a:rPr lang="en-US" sz="1100" dirty="0"/>
              <a:t>: 602-272-2313</a:t>
            </a:r>
          </a:p>
          <a:p>
            <a:pPr algn="ctr"/>
            <a:r>
              <a:rPr lang="en-US" sz="1100" dirty="0"/>
              <a:t>Toll free: 800-624-5401</a:t>
            </a:r>
          </a:p>
          <a:p>
            <a:pPr algn="ctr"/>
            <a:r>
              <a:rPr lang="en-US" sz="1100" dirty="0"/>
              <a:t>FAX: 623-930-7668</a:t>
            </a:r>
          </a:p>
          <a:p>
            <a:pPr algn="ctr"/>
            <a:r>
              <a:rPr lang="en-US" sz="1100" dirty="0"/>
              <a:t>And</a:t>
            </a:r>
          </a:p>
          <a:p>
            <a:pPr algn="ctr"/>
            <a:r>
              <a:rPr lang="en-US" sz="1100" dirty="0"/>
              <a:t>2332 North Walgreens street</a:t>
            </a:r>
          </a:p>
          <a:p>
            <a:pPr algn="ctr"/>
            <a:r>
              <a:rPr lang="en-US" sz="1100" dirty="0"/>
              <a:t>Flagstaff, AZ 86004</a:t>
            </a:r>
          </a:p>
          <a:p>
            <a:pPr algn="ctr"/>
            <a:r>
              <a:rPr lang="en-US" sz="1100" dirty="0"/>
              <a:t>Flagstaff: 520-527-9118</a:t>
            </a:r>
          </a:p>
          <a:p>
            <a:pPr algn="ctr"/>
            <a:r>
              <a:rPr lang="en-US" sz="1100" dirty="0"/>
              <a:t>Toll free: 800-426-9663</a:t>
            </a:r>
          </a:p>
          <a:p>
            <a:pPr algn="ctr"/>
            <a:r>
              <a:rPr lang="en-US" sz="1100" dirty="0"/>
              <a:t>Fax: 520-527-0200</a:t>
            </a:r>
          </a:p>
          <a:p>
            <a:pPr algn="ctr"/>
            <a:endParaRPr lang="en-US" sz="1100" dirty="0"/>
          </a:p>
          <a:p>
            <a:pPr algn="ctr"/>
            <a:r>
              <a:rPr lang="en-US" sz="1100" dirty="0"/>
              <a:t>www</a:t>
            </a:r>
            <a:r>
              <a:rPr lang="en-US" sz="1100"/>
              <a:t>.spellmanhardwoods</a:t>
            </a:r>
            <a:r>
              <a:rPr lang="en-US" sz="1100" dirty="0"/>
              <a:t>.com</a:t>
            </a:r>
          </a:p>
          <a:p>
            <a:pPr algn="ctr"/>
            <a:endParaRPr lang="en-US" sz="1100" dirty="0"/>
          </a:p>
          <a:p>
            <a:pPr algn="ctr"/>
            <a:endParaRPr lang="en-US" sz="11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6E0F932-451A-4BED-A991-C1D79AD9840A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12196" y="-248667"/>
            <a:ext cx="9876376" cy="1396105"/>
          </a:xfrm>
          <a:prstGeom prst="rect">
            <a:avLst/>
          </a:prstGeom>
        </p:spPr>
      </p:pic>
      <p:pic>
        <p:nvPicPr>
          <p:cNvPr id="1026" name="Picture 2" descr="El and El Wood Products | Castle House Window and Door Distributors">
            <a:extLst>
              <a:ext uri="{FF2B5EF4-FFF2-40B4-BE49-F238E27FC236}">
                <a16:creationId xmlns:a16="http://schemas.microsoft.com/office/drawing/2014/main" id="{155195C1-0097-4AF1-94B2-57FB648C7B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1931" y="3114096"/>
            <a:ext cx="2327258" cy="983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1950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3082</TotalTime>
  <Words>1843</Words>
  <Application>Microsoft Office PowerPoint</Application>
  <PresentationFormat>Widescreen</PresentationFormat>
  <Paragraphs>437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Book Antiqua</vt:lpstr>
      <vt:lpstr>Calibri</vt:lpstr>
      <vt:lpstr>Calibri Light</vt:lpstr>
      <vt:lpstr>Copperplate Gothic Bold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Kapono Etrata</dc:creator>
  <cp:lastModifiedBy>Kapono Etrata</cp:lastModifiedBy>
  <cp:revision>66</cp:revision>
  <dcterms:created xsi:type="dcterms:W3CDTF">2020-12-08T14:29:23Z</dcterms:created>
  <dcterms:modified xsi:type="dcterms:W3CDTF">2021-03-23T16:21:08Z</dcterms:modified>
</cp:coreProperties>
</file>